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8"/>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 id="307" r:id="rId52"/>
    <p:sldId id="308" r:id="rId53"/>
    <p:sldId id="309" r:id="rId54"/>
    <p:sldId id="310" r:id="rId55"/>
    <p:sldId id="311" r:id="rId56"/>
    <p:sldId id="312" r:id="rId5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64" d="100"/>
          <a:sy n="64" d="100"/>
        </p:scale>
        <p:origin x="-2184"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notesMaster" Target="notesMasters/notesMaster1.xml"/><Relationship Id="rId59" Type="http://schemas.openxmlformats.org/officeDocument/2006/relationships/printerSettings" Target="printerSettings/printerSettings1.bin"/><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presProps" Target="presProps.xml"/><Relationship Id="rId61" Type="http://schemas.openxmlformats.org/officeDocument/2006/relationships/viewProps" Target="viewProps.xml"/><Relationship Id="rId62"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jpg>
</file>

<file path=ppt/media/image10.jpg>
</file>

<file path=ppt/media/image11.jpg>
</file>

<file path=ppt/media/image12.jpg>
</file>

<file path=ppt/media/image13.jpg>
</file>

<file path=ppt/media/image14.png>
</file>

<file path=ppt/media/image15.jpg>
</file>

<file path=ppt/media/image16.jpg>
</file>

<file path=ppt/media/image17.jpg>
</file>

<file path=ppt/media/image18.png>
</file>

<file path=ppt/media/image19.jpg>
</file>

<file path=ppt/media/image2.jpg>
</file>

<file path=ppt/media/image20.png>
</file>

<file path=ppt/media/image21.gif>
</file>

<file path=ppt/media/image22.png>
</file>

<file path=ppt/media/image3.pn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99BC6AA-F0AD-E04B-966D-60476ACB8C80}" type="datetimeFigureOut">
              <a:t>7/8/19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C896305-0AA1-4744-9EB7-820E8D729E3D}" type="slidenum">
              <a:t>‹#›</a:t>
            </a:fld>
            <a:endParaRPr lang="en-US"/>
          </a:p>
        </p:txBody>
      </p:sp>
    </p:spTree>
    <p:extLst>
      <p:ext uri="{BB962C8B-B14F-4D97-AF65-F5344CB8AC3E}">
        <p14:creationId xmlns:p14="http://schemas.microsoft.com/office/powerpoint/2010/main" val="322974186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253cee7f7c_0_2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253cee7f7c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53cee7f7c_0_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53cee7f7c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40f7b242c5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40f7b242c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253cee7f7c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253cee7f7c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3cee7f7c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53cee7f7c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53cee7f7c_0_2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53cee7f7c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253cee7f7c_0_1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253cee7f7c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253cee7f7c_0_1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253cee7f7c_0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253cee7f7c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253cee7f7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53cee7f7c_0_1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53cee7f7c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253cee7f7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253cee7f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42c403ca3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42c403ca3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53cee7f7c_0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53cee7f7c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253cee7f7c_0_2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253cee7f7c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253cee7f7c_0_2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253cee7f7c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53cee7f7c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53cee7f7c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53cee7f7c_0_1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53cee7f7c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253cee7f7c_0_1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253cee7f7c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253d37162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253d37162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253d371629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53d371629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53cee7f7c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53cee7f7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3d371629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53d371629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53d371629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53d37162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549cb5e3d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549cb5e3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549cb5e3d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549cb5e3d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53d371629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253d371629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549cb5e3d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549cb5e3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549cb5e3d_0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549cb5e3d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549cb5e3d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549cb5e3d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253d371629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253d371629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253d371629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253d37162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253cee7f7c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253cee7f7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253d371629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253d37162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3a43e6b4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3a43e6b4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3ab41b6cc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3ab41b6cc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26a193c339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26a193c33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26a193c339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26a193c33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54a415e14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254a415e14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6a193c339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6a193c33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54a415e14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54a415e1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68dd7f974de42d66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68dd7f974de42d66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53cee7f7c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53cee7f7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68dd7f974de42d66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68dd7f974de42d66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54a415e14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54a415e1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68dd7f974de42d66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68dd7f974de42d6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68dd7f974de42d66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68dd7f974de42d66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68dd7f974de42d66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68dd7f974de42d66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68dd7f974de42d66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68dd7f974de42d66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6a193c339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6a193c339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53cee7f7c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53cee7f7c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53cee7f7c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53cee7f7c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253cee7f7c_0_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253cee7f7c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253cee7f7c_0_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253cee7f7c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7B3CB2C-0CDA-2E4A-880A-EAE2DAC89247}" type="datetimeFigureOut">
              <a:t>7/8/19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4D3757-742B-A84E-A0A6-A07D97D2B33A}" type="slidenum">
              <a:t>‹#›</a:t>
            </a:fld>
            <a:endParaRPr lang="en-US"/>
          </a:p>
        </p:txBody>
      </p:sp>
    </p:spTree>
    <p:extLst>
      <p:ext uri="{BB962C8B-B14F-4D97-AF65-F5344CB8AC3E}">
        <p14:creationId xmlns:p14="http://schemas.microsoft.com/office/powerpoint/2010/main" val="18657881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7B3CB2C-0CDA-2E4A-880A-EAE2DAC89247}" type="datetimeFigureOut">
              <a:t>7/8/19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4D3757-742B-A84E-A0A6-A07D97D2B33A}" type="slidenum">
              <a:t>‹#›</a:t>
            </a:fld>
            <a:endParaRPr lang="en-US"/>
          </a:p>
        </p:txBody>
      </p:sp>
    </p:spTree>
    <p:extLst>
      <p:ext uri="{BB962C8B-B14F-4D97-AF65-F5344CB8AC3E}">
        <p14:creationId xmlns:p14="http://schemas.microsoft.com/office/powerpoint/2010/main" val="41652892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7B3CB2C-0CDA-2E4A-880A-EAE2DAC89247}" type="datetimeFigureOut">
              <a:t>7/8/19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4D3757-742B-A84E-A0A6-A07D97D2B33A}" type="slidenum">
              <a:t>‹#›</a:t>
            </a:fld>
            <a:endParaRPr lang="en-US"/>
          </a:p>
        </p:txBody>
      </p:sp>
    </p:spTree>
    <p:extLst>
      <p:ext uri="{BB962C8B-B14F-4D97-AF65-F5344CB8AC3E}">
        <p14:creationId xmlns:p14="http://schemas.microsoft.com/office/powerpoint/2010/main" val="3289474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6217623"/>
            <a:ext cx="5487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411162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7B3CB2C-0CDA-2E4A-880A-EAE2DAC89247}" type="datetimeFigureOut">
              <a:t>7/8/19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4D3757-742B-A84E-A0A6-A07D97D2B33A}" type="slidenum">
              <a:t>‹#›</a:t>
            </a:fld>
            <a:endParaRPr lang="en-US"/>
          </a:p>
        </p:txBody>
      </p:sp>
    </p:spTree>
    <p:extLst>
      <p:ext uri="{BB962C8B-B14F-4D97-AF65-F5344CB8AC3E}">
        <p14:creationId xmlns:p14="http://schemas.microsoft.com/office/powerpoint/2010/main" val="36616914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B3CB2C-0CDA-2E4A-880A-EAE2DAC89247}" type="datetimeFigureOut">
              <a:t>7/8/19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4D3757-742B-A84E-A0A6-A07D97D2B33A}" type="slidenum">
              <a:t>‹#›</a:t>
            </a:fld>
            <a:endParaRPr lang="en-US"/>
          </a:p>
        </p:txBody>
      </p:sp>
    </p:spTree>
    <p:extLst>
      <p:ext uri="{BB962C8B-B14F-4D97-AF65-F5344CB8AC3E}">
        <p14:creationId xmlns:p14="http://schemas.microsoft.com/office/powerpoint/2010/main" val="28810215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7B3CB2C-0CDA-2E4A-880A-EAE2DAC89247}" type="datetimeFigureOut">
              <a:t>7/8/19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4D3757-742B-A84E-A0A6-A07D97D2B33A}" type="slidenum">
              <a:t>‹#›</a:t>
            </a:fld>
            <a:endParaRPr lang="en-US"/>
          </a:p>
        </p:txBody>
      </p:sp>
    </p:spTree>
    <p:extLst>
      <p:ext uri="{BB962C8B-B14F-4D97-AF65-F5344CB8AC3E}">
        <p14:creationId xmlns:p14="http://schemas.microsoft.com/office/powerpoint/2010/main" val="4290557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7B3CB2C-0CDA-2E4A-880A-EAE2DAC89247}" type="datetimeFigureOut">
              <a:t>7/8/19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4D3757-742B-A84E-A0A6-A07D97D2B33A}" type="slidenum">
              <a:t>‹#›</a:t>
            </a:fld>
            <a:endParaRPr lang="en-US"/>
          </a:p>
        </p:txBody>
      </p:sp>
    </p:spTree>
    <p:extLst>
      <p:ext uri="{BB962C8B-B14F-4D97-AF65-F5344CB8AC3E}">
        <p14:creationId xmlns:p14="http://schemas.microsoft.com/office/powerpoint/2010/main" val="33420457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7B3CB2C-0CDA-2E4A-880A-EAE2DAC89247}" type="datetimeFigureOut">
              <a:t>7/8/19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4D3757-742B-A84E-A0A6-A07D97D2B33A}" type="slidenum">
              <a:t>‹#›</a:t>
            </a:fld>
            <a:endParaRPr lang="en-US"/>
          </a:p>
        </p:txBody>
      </p:sp>
    </p:spTree>
    <p:extLst>
      <p:ext uri="{BB962C8B-B14F-4D97-AF65-F5344CB8AC3E}">
        <p14:creationId xmlns:p14="http://schemas.microsoft.com/office/powerpoint/2010/main" val="13916496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B3CB2C-0CDA-2E4A-880A-EAE2DAC89247}" type="datetimeFigureOut">
              <a:t>7/8/19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4D3757-742B-A84E-A0A6-A07D97D2B33A}" type="slidenum">
              <a:t>‹#›</a:t>
            </a:fld>
            <a:endParaRPr lang="en-US"/>
          </a:p>
        </p:txBody>
      </p:sp>
    </p:spTree>
    <p:extLst>
      <p:ext uri="{BB962C8B-B14F-4D97-AF65-F5344CB8AC3E}">
        <p14:creationId xmlns:p14="http://schemas.microsoft.com/office/powerpoint/2010/main" val="3521253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7B3CB2C-0CDA-2E4A-880A-EAE2DAC89247}" type="datetimeFigureOut">
              <a:t>7/8/19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4D3757-742B-A84E-A0A6-A07D97D2B33A}" type="slidenum">
              <a:t>‹#›</a:t>
            </a:fld>
            <a:endParaRPr lang="en-US"/>
          </a:p>
        </p:txBody>
      </p:sp>
    </p:spTree>
    <p:extLst>
      <p:ext uri="{BB962C8B-B14F-4D97-AF65-F5344CB8AC3E}">
        <p14:creationId xmlns:p14="http://schemas.microsoft.com/office/powerpoint/2010/main" val="35474084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7B3CB2C-0CDA-2E4A-880A-EAE2DAC89247}" type="datetimeFigureOut">
              <a:t>7/8/19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4D3757-742B-A84E-A0A6-A07D97D2B33A}" type="slidenum">
              <a:t>‹#›</a:t>
            </a:fld>
            <a:endParaRPr lang="en-US"/>
          </a:p>
        </p:txBody>
      </p:sp>
    </p:spTree>
    <p:extLst>
      <p:ext uri="{BB962C8B-B14F-4D97-AF65-F5344CB8AC3E}">
        <p14:creationId xmlns:p14="http://schemas.microsoft.com/office/powerpoint/2010/main" val="401976631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7B3CB2C-0CDA-2E4A-880A-EAE2DAC89247}" type="datetimeFigureOut">
              <a:t>7/8/19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4D3757-742B-A84E-A0A6-A07D97D2B33A}" type="slidenum">
              <a:t>‹#›</a:t>
            </a:fld>
            <a:endParaRPr lang="en-US"/>
          </a:p>
        </p:txBody>
      </p:sp>
    </p:spTree>
    <p:extLst>
      <p:ext uri="{BB962C8B-B14F-4D97-AF65-F5344CB8AC3E}">
        <p14:creationId xmlns:p14="http://schemas.microsoft.com/office/powerpoint/2010/main" val="31477211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www.youtube.com/watch?v=rZSRA-QvwO8" TargetMode="External"/><Relationship Id="rId4" Type="http://schemas.openxmlformats.org/officeDocument/2006/relationships/image" Target="../media/image13.jpg"/><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hyperlink" Target="https://arstechnica.com/information-technology/2016/05/how-the-internet-works-submarine-cables-data-centres-last-mile/" TargetMode="External"/><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hyperlink" Target="http://www.youtube.com/watch?v=XMxkRh7sx84" TargetMode="External"/><Relationship Id="rId4" Type="http://schemas.openxmlformats.org/officeDocument/2006/relationships/image" Target="../media/image15.jpg"/><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hyperlink" Target="http://americanbuildersquarterly.com/2015/yahoo/" TargetMode="External"/><Relationship Id="rId4" Type="http://schemas.openxmlformats.org/officeDocument/2006/relationships/image" Target="../media/image16.jpg"/><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hyperlink" Target="http://imgur.com/gallery/7NPNf" TargetMode="External"/><Relationship Id="rId4" Type="http://schemas.openxmlformats.org/officeDocument/2006/relationships/image" Target="../media/image17.jpg"/><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hyperlink" Target="https://www.blog.google/topics/google-cloud/google-invests-indigo-undersea-cable-improve-cloud-infrastructure-southeast-asia/" TargetMode="External"/><Relationship Id="rId4" Type="http://schemas.openxmlformats.org/officeDocument/2006/relationships/image" Target="../media/image18.png"/><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hyperlink" Target="https://xkcd.com/256/" TargetMode="External"/><Relationship Id="rId4" Type="http://schemas.openxmlformats.org/officeDocument/2006/relationships/image" Target="../media/image1.jpg"/><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image" Target="../media/image19.jpg"/><Relationship Id="rId4" Type="http://schemas.openxmlformats.org/officeDocument/2006/relationships/hyperlink" Target="http://spreadnetworks.com/network-map/" TargetMode="External"/><Relationship Id="rId1" Type="http://schemas.openxmlformats.org/officeDocument/2006/relationships/slideLayout" Target="../slideLayouts/slideLayout1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hyperlink" Target="https://www.nytimes.com/2014/04/14/opinion/krugman-three-expensive-milliseconds.html"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hyperlink" Target="https://tools.ietf.org/html/rfc760"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hyperlink" Target="https://www.amazon.com/Linksys-WRT54G-Wireless-G-Router/dp/B00007KDVI" TargetMode="External"/><Relationship Id="rId5" Type="http://schemas.openxmlformats.org/officeDocument/2006/relationships/image" Target="../media/image3.png"/><Relationship Id="rId6" Type="http://schemas.openxmlformats.org/officeDocument/2006/relationships/hyperlink" Target="http://us.dlink.com/product-category/business-solutions/wireless/software-managed-access-points/" TargetMode="External"/><Relationship Id="rId7" Type="http://schemas.openxmlformats.org/officeDocument/2006/relationships/image" Target="../media/image4.jpg"/><Relationship Id="rId8" Type="http://schemas.openxmlformats.org/officeDocument/2006/relationships/hyperlink" Target="https://www.digitaltrends.com/computing/differences-between-ethernet-cables/" TargetMode="External"/><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hyperlink" Target="https://tools.ietf.org/html/rfc791" TargetMode="External"/><Relationship Id="rId1" Type="http://schemas.openxmlformats.org/officeDocument/2006/relationships/slideLayout" Target="../slideLayouts/slideLayout1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hyperlink" Target="http://172.217.6.228/" TargetMode="External"/><Relationship Id="rId4" Type="http://schemas.openxmlformats.org/officeDocument/2006/relationships/hyperlink" Target="http://104.16.40.2/" TargetMode="External"/><Relationship Id="rId1" Type="http://schemas.openxmlformats.org/officeDocument/2006/relationships/slideLayout" Target="../slideLayouts/slideLayout1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3" Type="http://schemas.openxmlformats.org/officeDocument/2006/relationships/image" Target="../media/image21.gif"/><Relationship Id="rId4" Type="http://schemas.openxmlformats.org/officeDocument/2006/relationships/hyperlink" Target="https://superuser.com/questions/959242/how-is-next-hop-defined-in-routing-table" TargetMode="External"/><Relationship Id="rId1" Type="http://schemas.openxmlformats.org/officeDocument/2006/relationships/slideLayout" Target="../slideLayouts/slideLayout1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hyperlink" Target="https://lwn.net/Articles/508865/" TargetMode="External"/><Relationship Id="rId1" Type="http://schemas.openxmlformats.org/officeDocument/2006/relationships/slideLayout" Target="../slideLayouts/slideLayout1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hyperlink" Target="https://kb.netgear.com/30985/How-to-manually-configure-a-PnP-connection-with-Etisalat-on-your-NETGEAR-Nighthawk-router" TargetMode="External"/><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4" Type="http://schemas.openxmlformats.org/officeDocument/2006/relationships/hyperlink" Target="http://oldforum.paradoxplaza.com/forum/showthread.php?837998-Underground-power-lines-and-capacity/page2" TargetMode="External"/><Relationship Id="rId5" Type="http://schemas.openxmlformats.org/officeDocument/2006/relationships/hyperlink" Target="https://bijanghayyoomi.files.wordpress.com/2010/08/picture20.jpg" TargetMode="External"/><Relationship Id="rId6" Type="http://schemas.openxmlformats.org/officeDocument/2006/relationships/image" Target="../media/image7.jpg"/><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ki/Tier_1_network" TargetMode="External"/><Relationship Id="rId4" Type="http://schemas.openxmlformats.org/officeDocument/2006/relationships/hyperlink" Target="http://www.vootwerk.com/network.html" TargetMode="External"/><Relationship Id="rId5" Type="http://schemas.openxmlformats.org/officeDocument/2006/relationships/image" Target="../media/image8.jpg"/><Relationship Id="rId6" Type="http://schemas.openxmlformats.org/officeDocument/2006/relationships/image" Target="../media/image9.jpg"/><Relationship Id="rId7" Type="http://schemas.openxmlformats.org/officeDocument/2006/relationships/image" Target="../media/image10.jpg"/><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4" Type="http://schemas.openxmlformats.org/officeDocument/2006/relationships/hyperlink" Target="https://en.wikipedia.org/wiki/60_Hudson_Street" TargetMode="External"/><Relationship Id="rId5" Type="http://schemas.openxmlformats.org/officeDocument/2006/relationships/hyperlink" Target="https://www.wired.com/2015/11/peter-garritano-where-the-internet-lives/" TargetMode="External"/><Relationship Id="rId6" Type="http://schemas.openxmlformats.org/officeDocument/2006/relationships/image" Target="../media/image12.jpg"/><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992767"/>
            <a:ext cx="8520600" cy="273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 Physical Internet</a:t>
            </a:r>
            <a:endParaRPr/>
          </a:p>
        </p:txBody>
      </p:sp>
      <p:sp>
        <p:nvSpPr>
          <p:cNvPr id="55" name="Google Shape;55;p13"/>
          <p:cNvSpPr txBox="1">
            <a:spLocks noGrp="1"/>
          </p:cNvSpPr>
          <p:nvPr>
            <p:ph type="subTitle" idx="1"/>
          </p:nvPr>
        </p:nvSpPr>
        <p:spPr>
          <a:xfrm>
            <a:off x="311700" y="3778833"/>
            <a:ext cx="8520600" cy="105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spTree>
    <p:extLst>
      <p:ext uri="{BB962C8B-B14F-4D97-AF65-F5344CB8AC3E}">
        <p14:creationId xmlns:p14="http://schemas.microsoft.com/office/powerpoint/2010/main" val="41333998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130" name="Google Shape;130;p22" descr="Have you ever wondered how submarine cables are laid? This animation from Vodafone Carrier Services shows how these vital cables are laid and maintained, in order to ensure the world stays connected." title="How submarine cables are laid – Vodafone Carrier Services">
            <a:hlinkClick r:id="rId3"/>
          </p:cNvPr>
          <p:cNvPicPr preferRelativeResize="0"/>
          <p:nvPr/>
        </p:nvPicPr>
        <p:blipFill>
          <a:blip r:embed="rId4">
            <a:alphaModFix/>
          </a:blip>
          <a:stretch>
            <a:fillRect/>
          </a:stretch>
        </p:blipFill>
        <p:spPr>
          <a:xfrm>
            <a:off x="1274438" y="131434"/>
            <a:ext cx="6595126" cy="6595133"/>
          </a:xfrm>
          <a:prstGeom prst="rect">
            <a:avLst/>
          </a:prstGeom>
          <a:noFill/>
          <a:ln>
            <a:noFill/>
          </a:ln>
        </p:spPr>
      </p:pic>
    </p:spTree>
    <p:extLst>
      <p:ext uri="{BB962C8B-B14F-4D97-AF65-F5344CB8AC3E}">
        <p14:creationId xmlns:p14="http://schemas.microsoft.com/office/powerpoint/2010/main" val="520734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pic>
        <p:nvPicPr>
          <p:cNvPr id="135" name="Google Shape;135;p23" descr="https://cdn.arstechnica.net/wp-content/uploads/sites/3/2016/05/world-submarine-cable-map.png"/>
          <p:cNvPicPr preferRelativeResize="0"/>
          <p:nvPr/>
        </p:nvPicPr>
        <p:blipFill>
          <a:blip r:embed="rId3">
            <a:alphaModFix/>
          </a:blip>
          <a:stretch>
            <a:fillRect/>
          </a:stretch>
        </p:blipFill>
        <p:spPr>
          <a:xfrm>
            <a:off x="137838" y="328267"/>
            <a:ext cx="8868324" cy="5531900"/>
          </a:xfrm>
          <a:prstGeom prst="rect">
            <a:avLst/>
          </a:prstGeom>
          <a:noFill/>
          <a:ln>
            <a:noFill/>
          </a:ln>
        </p:spPr>
      </p:pic>
      <p:sp>
        <p:nvSpPr>
          <p:cNvPr id="136" name="Google Shape;136;p23"/>
          <p:cNvSpPr txBox="1"/>
          <p:nvPr/>
        </p:nvSpPr>
        <p:spPr>
          <a:xfrm>
            <a:off x="46900" y="6236667"/>
            <a:ext cx="9050100" cy="53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u="sng">
                <a:solidFill>
                  <a:schemeClr val="hlink"/>
                </a:solidFill>
                <a:hlinkClick r:id="rId4"/>
              </a:rPr>
              <a:t>https://arstechnica.com/information-technology/2016/05/how-the-internet-works-submarine-cables-data-centres-last-mile/</a:t>
            </a:r>
            <a:endParaRPr sz="1200"/>
          </a:p>
          <a:p>
            <a:pPr marL="0" lvl="0" indent="0" algn="l" rtl="0">
              <a:spcBef>
                <a:spcPts val="0"/>
              </a:spcBef>
              <a:spcAft>
                <a:spcPts val="0"/>
              </a:spcAft>
              <a:buNone/>
            </a:pPr>
            <a:endParaRPr sz="1200"/>
          </a:p>
        </p:txBody>
      </p:sp>
    </p:spTree>
    <p:extLst>
      <p:ext uri="{BB962C8B-B14F-4D97-AF65-F5344CB8AC3E}">
        <p14:creationId xmlns:p14="http://schemas.microsoft.com/office/powerpoint/2010/main" val="19302456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4"/>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First Submarine Cable</a:t>
            </a:r>
            <a:endParaRPr/>
          </a:p>
        </p:txBody>
      </p:sp>
      <p:sp>
        <p:nvSpPr>
          <p:cNvPr id="142" name="Google Shape;142;p24"/>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Spanned the Atlantic Ocean and Connected</a:t>
            </a:r>
            <a:endParaRPr/>
          </a:p>
          <a:p>
            <a:pPr marL="914400" lvl="1" indent="-317500" algn="l" rtl="0">
              <a:spcBef>
                <a:spcPts val="0"/>
              </a:spcBef>
              <a:spcAft>
                <a:spcPts val="0"/>
              </a:spcAft>
              <a:buSzPts val="1400"/>
              <a:buChar char="○"/>
            </a:pPr>
            <a:r>
              <a:rPr lang="en"/>
              <a:t>Ireland</a:t>
            </a:r>
            <a:endParaRPr/>
          </a:p>
          <a:p>
            <a:pPr marL="914400" lvl="1" indent="-317500" algn="l" rtl="0">
              <a:spcBef>
                <a:spcPts val="0"/>
              </a:spcBef>
              <a:spcAft>
                <a:spcPts val="0"/>
              </a:spcAft>
              <a:buSzPts val="1400"/>
              <a:buChar char="○"/>
            </a:pPr>
            <a:r>
              <a:rPr lang="en"/>
              <a:t>Newfoundland</a:t>
            </a:r>
            <a:endParaRPr/>
          </a:p>
          <a:p>
            <a:pPr marL="457200" lvl="0" indent="-342900" algn="l" rtl="0">
              <a:spcBef>
                <a:spcPts val="0"/>
              </a:spcBef>
              <a:spcAft>
                <a:spcPts val="0"/>
              </a:spcAft>
              <a:buSzPts val="1800"/>
              <a:buChar char="●"/>
            </a:pPr>
            <a:r>
              <a:rPr lang="en"/>
              <a:t>Laid in 1858</a:t>
            </a:r>
            <a:endParaRPr/>
          </a:p>
          <a:p>
            <a:pPr marL="457200" lvl="0" indent="-342900" algn="l" rtl="0">
              <a:spcBef>
                <a:spcPts val="0"/>
              </a:spcBef>
              <a:spcAft>
                <a:spcPts val="0"/>
              </a:spcAft>
              <a:buSzPts val="1800"/>
              <a:buChar char="●"/>
            </a:pPr>
            <a:r>
              <a:rPr lang="en"/>
              <a:t>Used to send telegraphs</a:t>
            </a:r>
            <a:endParaRPr/>
          </a:p>
          <a:p>
            <a:pPr marL="0" lvl="0" indent="0" algn="l" rtl="0">
              <a:spcBef>
                <a:spcPts val="1600"/>
              </a:spcBef>
              <a:spcAft>
                <a:spcPts val="1600"/>
              </a:spcAft>
              <a:buNone/>
            </a:pPr>
            <a:endParaRPr/>
          </a:p>
        </p:txBody>
      </p:sp>
    </p:spTree>
    <p:extLst>
      <p:ext uri="{BB962C8B-B14F-4D97-AF65-F5344CB8AC3E}">
        <p14:creationId xmlns:p14="http://schemas.microsoft.com/office/powerpoint/2010/main" val="7358697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pic>
        <p:nvPicPr>
          <p:cNvPr id="147" name="Google Shape;147;p25" descr="Google is reinforcing its underwater fibre-optic cables to protect against future shark attacks&#10;&#10;Google is reinforcing its private underwater fibre-optic cables with an extra layer of protective material in order to protect its 100,000 miles of cables from sharks.&#10;&#10;Sharks and other fish are attracted to the cables, thought by some to be due to the electromagnetic signals emitted by the lines, but they are easily damaged. The cables already have existing protective materials designed to shelter them from the various dangers of the environment, but will now be coated with a 'Kevlar-like' material to provide even more protection.&#10;&#10;Fibre-optic cables are made of strands of glass, and are thus much less durable than copper cables. Google wants to prevent its own cables from sustaining further damage after seeing underwater surveillance footage of sharks biting the cables.&#10;&#10;IT Pro has contacted Google for more information on the plans and will update the story as soon as we know more." title="Shark Bites Fiber Optic Cables Undersea 15.8.2014">
            <a:hlinkClick r:id="rId3"/>
          </p:cNvPr>
          <p:cNvPicPr preferRelativeResize="0"/>
          <p:nvPr/>
        </p:nvPicPr>
        <p:blipFill>
          <a:blip r:embed="rId4">
            <a:alphaModFix/>
          </a:blip>
          <a:stretch>
            <a:fillRect/>
          </a:stretch>
        </p:blipFill>
        <p:spPr>
          <a:xfrm>
            <a:off x="1343039" y="200034"/>
            <a:ext cx="6457925" cy="6457933"/>
          </a:xfrm>
          <a:prstGeom prst="rect">
            <a:avLst/>
          </a:prstGeom>
          <a:noFill/>
          <a:ln>
            <a:noFill/>
          </a:ln>
        </p:spPr>
      </p:pic>
    </p:spTree>
    <p:extLst>
      <p:ext uri="{BB962C8B-B14F-4D97-AF65-F5344CB8AC3E}">
        <p14:creationId xmlns:p14="http://schemas.microsoft.com/office/powerpoint/2010/main" val="10078501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6"/>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 Delivery Network (CDN)</a:t>
            </a:r>
            <a:endParaRPr/>
          </a:p>
        </p:txBody>
      </p:sp>
      <p:sp>
        <p:nvSpPr>
          <p:cNvPr id="153" name="Google Shape;153;p26"/>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Everything we want to use needs to be connected to the Internet through networks</a:t>
            </a:r>
            <a:endParaRPr/>
          </a:p>
          <a:p>
            <a:pPr marL="457200" lvl="0" indent="-342900" algn="l" rtl="0">
              <a:spcBef>
                <a:spcPts val="0"/>
              </a:spcBef>
              <a:spcAft>
                <a:spcPts val="0"/>
              </a:spcAft>
              <a:buSzPts val="1800"/>
              <a:buChar char="●"/>
            </a:pPr>
            <a:r>
              <a:rPr lang="en"/>
              <a:t>ISPs and Tier 1 networks route data through the Internet</a:t>
            </a:r>
            <a:endParaRPr/>
          </a:p>
          <a:p>
            <a:pPr marL="457200" lvl="0" indent="-342900" algn="l" rtl="0">
              <a:spcBef>
                <a:spcPts val="0"/>
              </a:spcBef>
              <a:spcAft>
                <a:spcPts val="0"/>
              </a:spcAft>
              <a:buSzPts val="1800"/>
              <a:buChar char="●"/>
            </a:pPr>
            <a:r>
              <a:rPr lang="en"/>
              <a:t>CDNs connect the content we want to consume to the rest of the Internet</a:t>
            </a:r>
            <a:endParaRPr/>
          </a:p>
          <a:p>
            <a:pPr marL="457200" lvl="0" indent="-342900" algn="l" rtl="0">
              <a:spcBef>
                <a:spcPts val="0"/>
              </a:spcBef>
              <a:spcAft>
                <a:spcPts val="0"/>
              </a:spcAft>
              <a:buSzPts val="1800"/>
              <a:buChar char="●"/>
            </a:pPr>
            <a:r>
              <a:rPr lang="en"/>
              <a:t>Large CDNs contain multiple sites in different parts of the country, or world</a:t>
            </a:r>
            <a:endParaRPr/>
          </a:p>
          <a:p>
            <a:pPr marL="914400" lvl="1" indent="-317500" algn="l" rtl="0">
              <a:spcBef>
                <a:spcPts val="0"/>
              </a:spcBef>
              <a:spcAft>
                <a:spcPts val="0"/>
              </a:spcAft>
              <a:buSzPts val="1400"/>
              <a:buChar char="○"/>
            </a:pPr>
            <a:r>
              <a:rPr lang="en"/>
              <a:t>Increased speed</a:t>
            </a:r>
            <a:endParaRPr/>
          </a:p>
          <a:p>
            <a:pPr marL="914400" lvl="1" indent="-317500" algn="l" rtl="0">
              <a:spcBef>
                <a:spcPts val="0"/>
              </a:spcBef>
              <a:spcAft>
                <a:spcPts val="0"/>
              </a:spcAft>
              <a:buSzPts val="1400"/>
              <a:buChar char="○"/>
            </a:pPr>
            <a:r>
              <a:rPr lang="en"/>
              <a:t>Don’t always to send a request to the company headquarters</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extLst>
      <p:ext uri="{BB962C8B-B14F-4D97-AF65-F5344CB8AC3E}">
        <p14:creationId xmlns:p14="http://schemas.microsoft.com/office/powerpoint/2010/main" val="41441050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7"/>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CDN - Power and Storage</a:t>
            </a:r>
            <a:endParaRPr/>
          </a:p>
        </p:txBody>
      </p:sp>
      <p:sp>
        <p:nvSpPr>
          <p:cNvPr id="159" name="Google Shape;159;p27"/>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Popular CDNs have significant amounts of data to process </a:t>
            </a:r>
            <a:endParaRPr/>
          </a:p>
          <a:p>
            <a:pPr marL="457200" lvl="0" indent="-342900" algn="l" rtl="0">
              <a:spcBef>
                <a:spcPts val="0"/>
              </a:spcBef>
              <a:spcAft>
                <a:spcPts val="0"/>
              </a:spcAft>
              <a:buSzPts val="1800"/>
              <a:buChar char="●"/>
            </a:pPr>
            <a:r>
              <a:rPr lang="en"/>
              <a:t>CDN receives many requests for data (Websites, snaps, streams, messages, etc)</a:t>
            </a:r>
            <a:endParaRPr/>
          </a:p>
          <a:p>
            <a:pPr marL="457200" lvl="0" indent="-342900" algn="l" rtl="0">
              <a:spcBef>
                <a:spcPts val="0"/>
              </a:spcBef>
              <a:spcAft>
                <a:spcPts val="0"/>
              </a:spcAft>
              <a:buSzPts val="1800"/>
              <a:buChar char="●"/>
            </a:pPr>
            <a:r>
              <a:rPr lang="en"/>
              <a:t>Server</a:t>
            </a:r>
            <a:endParaRPr/>
          </a:p>
          <a:p>
            <a:pPr marL="914400" lvl="1" indent="-317500" algn="l" rtl="0">
              <a:spcBef>
                <a:spcPts val="0"/>
              </a:spcBef>
              <a:spcAft>
                <a:spcPts val="0"/>
              </a:spcAft>
              <a:buSzPts val="1400"/>
              <a:buChar char="○"/>
            </a:pPr>
            <a:r>
              <a:rPr lang="en"/>
              <a:t>A computer designed to be housed in a server rack</a:t>
            </a:r>
            <a:endParaRPr/>
          </a:p>
          <a:p>
            <a:pPr marL="914400" lvl="1" indent="-317500" algn="l" rtl="0">
              <a:spcBef>
                <a:spcPts val="0"/>
              </a:spcBef>
              <a:spcAft>
                <a:spcPts val="0"/>
              </a:spcAft>
              <a:buSzPts val="1400"/>
              <a:buChar char="○"/>
            </a:pPr>
            <a:r>
              <a:rPr lang="en"/>
              <a:t>Not made for personal use</a:t>
            </a:r>
            <a:endParaRPr/>
          </a:p>
          <a:p>
            <a:pPr marL="914400" lvl="1" indent="-317500" algn="l" rtl="0">
              <a:spcBef>
                <a:spcPts val="0"/>
              </a:spcBef>
              <a:spcAft>
                <a:spcPts val="0"/>
              </a:spcAft>
              <a:buSzPts val="1400"/>
              <a:buChar char="○"/>
            </a:pPr>
            <a:r>
              <a:rPr lang="en"/>
              <a:t>Usually contains hardware specific to its role in the network</a:t>
            </a:r>
            <a:endParaRPr/>
          </a:p>
          <a:p>
            <a:pPr marL="457200" lvl="0" indent="-342900" algn="l" rtl="0">
              <a:spcBef>
                <a:spcPts val="0"/>
              </a:spcBef>
              <a:spcAft>
                <a:spcPts val="0"/>
              </a:spcAft>
              <a:buSzPts val="1800"/>
              <a:buChar char="●"/>
            </a:pPr>
            <a:r>
              <a:rPr lang="en"/>
              <a:t>A CDN handling millions of users (ex. Twitter, Google, Amazon) needs many, many servers to maintain speed for every user </a:t>
            </a:r>
            <a:endParaRPr/>
          </a:p>
          <a:p>
            <a:pPr marL="457200" lvl="0" indent="-342900" algn="l" rtl="0">
              <a:spcBef>
                <a:spcPts val="0"/>
              </a:spcBef>
              <a:spcAft>
                <a:spcPts val="0"/>
              </a:spcAft>
              <a:buSzPts val="1800"/>
              <a:buChar char="●"/>
            </a:pPr>
            <a:r>
              <a:rPr lang="en"/>
              <a:t>CDNs for popular services also store massive amounts of data</a:t>
            </a:r>
            <a:endParaRPr/>
          </a:p>
          <a:p>
            <a:pPr marL="914400" lvl="1" indent="-317500" algn="l" rtl="0">
              <a:spcBef>
                <a:spcPts val="0"/>
              </a:spcBef>
              <a:spcAft>
                <a:spcPts val="0"/>
              </a:spcAft>
              <a:buSzPts val="1400"/>
              <a:buChar char="○"/>
            </a:pPr>
            <a:r>
              <a:rPr lang="en"/>
              <a:t>How much storage does Twitter need in order to store every tweet ever?</a:t>
            </a:r>
            <a:endParaRPr/>
          </a:p>
          <a:p>
            <a:pPr marL="914400" lvl="1" indent="-317500" algn="l" rtl="0">
              <a:spcBef>
                <a:spcPts val="0"/>
              </a:spcBef>
              <a:spcAft>
                <a:spcPts val="0"/>
              </a:spcAft>
              <a:buSzPts val="1400"/>
              <a:buChar char="○"/>
            </a:pPr>
            <a:r>
              <a:rPr lang="en"/>
              <a:t>How about YouTube storing every video ever uploaded to the site?</a:t>
            </a:r>
            <a:endParaRPr/>
          </a:p>
          <a:p>
            <a:pPr marL="457200" lvl="0" indent="-342900" algn="l" rtl="0">
              <a:spcBef>
                <a:spcPts val="0"/>
              </a:spcBef>
              <a:spcAft>
                <a:spcPts val="0"/>
              </a:spcAft>
              <a:buSzPts val="1800"/>
              <a:buChar char="●"/>
            </a:pPr>
            <a:r>
              <a:rPr lang="en"/>
              <a:t>Use server farms to store all this processing power and storage</a:t>
            </a:r>
            <a:endParaRPr/>
          </a:p>
        </p:txBody>
      </p:sp>
    </p:spTree>
    <p:extLst>
      <p:ext uri="{BB962C8B-B14F-4D97-AF65-F5344CB8AC3E}">
        <p14:creationId xmlns:p14="http://schemas.microsoft.com/office/powerpoint/2010/main" val="33146601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8"/>
          <p:cNvSpPr txBox="1">
            <a:spLocks noGrp="1"/>
          </p:cNvSpPr>
          <p:nvPr>
            <p:ph type="body" idx="1"/>
          </p:nvPr>
        </p:nvSpPr>
        <p:spPr>
          <a:xfrm>
            <a:off x="311713" y="6064733"/>
            <a:ext cx="8520600" cy="6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http://americanbuildersquarterly.com/2015/yahoo/</a:t>
            </a:r>
            <a:endParaRPr/>
          </a:p>
          <a:p>
            <a:pPr marL="0" lvl="0" indent="0" algn="l" rtl="0">
              <a:spcBef>
                <a:spcPts val="1600"/>
              </a:spcBef>
              <a:spcAft>
                <a:spcPts val="1600"/>
              </a:spcAft>
              <a:buNone/>
            </a:pPr>
            <a:endParaRPr/>
          </a:p>
        </p:txBody>
      </p:sp>
      <p:pic>
        <p:nvPicPr>
          <p:cNvPr id="165" name="Google Shape;165;p28"/>
          <p:cNvPicPr preferRelativeResize="0"/>
          <p:nvPr/>
        </p:nvPicPr>
        <p:blipFill>
          <a:blip r:embed="rId4">
            <a:alphaModFix/>
          </a:blip>
          <a:stretch>
            <a:fillRect/>
          </a:stretch>
        </p:blipFill>
        <p:spPr>
          <a:xfrm>
            <a:off x="131901" y="390801"/>
            <a:ext cx="8880175" cy="4736100"/>
          </a:xfrm>
          <a:prstGeom prst="rect">
            <a:avLst/>
          </a:prstGeom>
          <a:noFill/>
          <a:ln>
            <a:noFill/>
          </a:ln>
        </p:spPr>
      </p:pic>
    </p:spTree>
    <p:extLst>
      <p:ext uri="{BB962C8B-B14F-4D97-AF65-F5344CB8AC3E}">
        <p14:creationId xmlns:p14="http://schemas.microsoft.com/office/powerpoint/2010/main" val="40379736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9"/>
          <p:cNvSpPr txBox="1">
            <a:spLocks noGrp="1"/>
          </p:cNvSpPr>
          <p:nvPr>
            <p:ph type="body" idx="1"/>
          </p:nvPr>
        </p:nvSpPr>
        <p:spPr>
          <a:xfrm>
            <a:off x="7596550" y="93733"/>
            <a:ext cx="1547400" cy="78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u="sng">
                <a:solidFill>
                  <a:schemeClr val="hlink"/>
                </a:solidFill>
                <a:hlinkClick r:id="rId3"/>
              </a:rPr>
              <a:t>http://imgur.com/gallery/7NPNf</a:t>
            </a:r>
            <a:endParaRPr sz="1400"/>
          </a:p>
          <a:p>
            <a:pPr marL="0" lvl="0" indent="0" algn="l" rtl="0">
              <a:spcBef>
                <a:spcPts val="1600"/>
              </a:spcBef>
              <a:spcAft>
                <a:spcPts val="1600"/>
              </a:spcAft>
              <a:buNone/>
            </a:pPr>
            <a:endParaRPr sz="1400"/>
          </a:p>
        </p:txBody>
      </p:sp>
      <p:pic>
        <p:nvPicPr>
          <p:cNvPr id="171" name="Google Shape;171;p29"/>
          <p:cNvPicPr preferRelativeResize="0"/>
          <p:nvPr/>
        </p:nvPicPr>
        <p:blipFill>
          <a:blip r:embed="rId4">
            <a:alphaModFix/>
          </a:blip>
          <a:stretch>
            <a:fillRect/>
          </a:stretch>
        </p:blipFill>
        <p:spPr>
          <a:xfrm>
            <a:off x="46901" y="93733"/>
            <a:ext cx="7438325" cy="6611867"/>
          </a:xfrm>
          <a:prstGeom prst="rect">
            <a:avLst/>
          </a:prstGeom>
          <a:noFill/>
          <a:ln>
            <a:noFill/>
          </a:ln>
        </p:spPr>
      </p:pic>
    </p:spTree>
    <p:extLst>
      <p:ext uri="{BB962C8B-B14F-4D97-AF65-F5344CB8AC3E}">
        <p14:creationId xmlns:p14="http://schemas.microsoft.com/office/powerpoint/2010/main" val="22269819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0"/>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CDN - Bandwidth</a:t>
            </a:r>
            <a:endParaRPr/>
          </a:p>
        </p:txBody>
      </p:sp>
      <p:sp>
        <p:nvSpPr>
          <p:cNvPr id="177" name="Google Shape;177;p30"/>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Pay the ISP’s and Tier 1 companies to deliver their content</a:t>
            </a:r>
            <a:endParaRPr/>
          </a:p>
          <a:p>
            <a:pPr marL="457200" lvl="0" indent="-342900" algn="l" rtl="0">
              <a:spcBef>
                <a:spcPts val="0"/>
              </a:spcBef>
              <a:spcAft>
                <a:spcPts val="0"/>
              </a:spcAft>
              <a:buSzPts val="1800"/>
              <a:buChar char="●"/>
            </a:pPr>
            <a:r>
              <a:rPr lang="en"/>
              <a:t>Similar to an end user, though bandwidth requirements can be huge</a:t>
            </a:r>
            <a:endParaRPr/>
          </a:p>
          <a:p>
            <a:pPr marL="914400" lvl="1" indent="-317500" algn="l" rtl="0">
              <a:spcBef>
                <a:spcPts val="0"/>
              </a:spcBef>
              <a:spcAft>
                <a:spcPts val="0"/>
              </a:spcAft>
              <a:buSzPts val="1400"/>
              <a:buChar char="○"/>
            </a:pPr>
            <a:r>
              <a:rPr lang="en"/>
              <a:t>How much bandwidth does Google need in order to keep YouTube running?</a:t>
            </a:r>
            <a:endParaRPr/>
          </a:p>
          <a:p>
            <a:pPr marL="914400" lvl="1" indent="-317500" algn="l" rtl="0">
              <a:spcBef>
                <a:spcPts val="0"/>
              </a:spcBef>
              <a:spcAft>
                <a:spcPts val="0"/>
              </a:spcAft>
              <a:buSzPts val="1400"/>
              <a:buChar char="○"/>
            </a:pPr>
            <a:r>
              <a:rPr lang="en"/>
              <a:t>How much bandwidth does Netflix need to stream to all of its customers?</a:t>
            </a:r>
            <a:endParaRPr/>
          </a:p>
          <a:p>
            <a:pPr marL="457200" lvl="0" indent="-342900" algn="l" rtl="0">
              <a:spcBef>
                <a:spcPts val="0"/>
              </a:spcBef>
              <a:spcAft>
                <a:spcPts val="0"/>
              </a:spcAft>
              <a:buSzPts val="1800"/>
              <a:buChar char="●"/>
            </a:pPr>
            <a:r>
              <a:rPr lang="en"/>
              <a:t>Downsides</a:t>
            </a:r>
            <a:endParaRPr/>
          </a:p>
          <a:p>
            <a:pPr marL="914400" lvl="1" indent="-317500" algn="l" rtl="0">
              <a:spcBef>
                <a:spcPts val="0"/>
              </a:spcBef>
              <a:spcAft>
                <a:spcPts val="0"/>
              </a:spcAft>
              <a:buSzPts val="1400"/>
              <a:buChar char="○"/>
            </a:pPr>
            <a:r>
              <a:rPr lang="en"/>
              <a:t>This can be extremely expensive!</a:t>
            </a:r>
            <a:endParaRPr/>
          </a:p>
          <a:p>
            <a:pPr marL="914400" lvl="1" indent="-317500" algn="l" rtl="0">
              <a:spcBef>
                <a:spcPts val="0"/>
              </a:spcBef>
              <a:spcAft>
                <a:spcPts val="0"/>
              </a:spcAft>
              <a:buSzPts val="1400"/>
              <a:buChar char="○"/>
            </a:pPr>
            <a:r>
              <a:rPr lang="en"/>
              <a:t>Leaves CDN helpless in the case of network outages</a:t>
            </a:r>
            <a:endParaRPr/>
          </a:p>
          <a:p>
            <a:pPr marL="457200" lvl="0" indent="-342900" algn="l" rtl="0">
              <a:spcBef>
                <a:spcPts val="0"/>
              </a:spcBef>
              <a:spcAft>
                <a:spcPts val="0"/>
              </a:spcAft>
              <a:buSzPts val="1800"/>
              <a:buChar char="●"/>
            </a:pPr>
            <a:r>
              <a:rPr lang="en"/>
              <a:t>Some companies lay their own cable to create CDN backbones</a:t>
            </a:r>
            <a:endParaRPr/>
          </a:p>
          <a:p>
            <a:pPr marL="914400" lvl="1" indent="-317500" algn="l" rtl="0">
              <a:spcBef>
                <a:spcPts val="0"/>
              </a:spcBef>
              <a:spcAft>
                <a:spcPts val="0"/>
              </a:spcAft>
              <a:buSzPts val="1400"/>
              <a:buChar char="○"/>
            </a:pPr>
            <a:r>
              <a:rPr lang="en"/>
              <a:t>Increase bandwidth</a:t>
            </a:r>
            <a:endParaRPr/>
          </a:p>
          <a:p>
            <a:pPr marL="914400" lvl="1" indent="-317500" algn="l" rtl="0">
              <a:spcBef>
                <a:spcPts val="0"/>
              </a:spcBef>
              <a:spcAft>
                <a:spcPts val="0"/>
              </a:spcAft>
              <a:buSzPts val="1400"/>
              <a:buChar char="○"/>
            </a:pPr>
            <a:r>
              <a:rPr lang="en"/>
              <a:t>Become more independent</a:t>
            </a:r>
            <a:endParaRPr/>
          </a:p>
          <a:p>
            <a:pPr marL="914400" lvl="1" indent="-317500" algn="l" rtl="0">
              <a:spcBef>
                <a:spcPts val="0"/>
              </a:spcBef>
              <a:spcAft>
                <a:spcPts val="0"/>
              </a:spcAft>
              <a:buSzPts val="1400"/>
              <a:buChar char="○"/>
            </a:pPr>
            <a:r>
              <a:rPr lang="en"/>
              <a:t>Reduce long-term cost</a:t>
            </a:r>
            <a:endParaRPr/>
          </a:p>
          <a:p>
            <a:pPr marL="457200" lvl="0" indent="-342900" algn="l" rtl="0">
              <a:spcBef>
                <a:spcPts val="0"/>
              </a:spcBef>
              <a:spcAft>
                <a:spcPts val="0"/>
              </a:spcAft>
              <a:buSzPts val="1800"/>
              <a:buChar char="●"/>
            </a:pPr>
            <a:r>
              <a:rPr lang="en"/>
              <a:t>Other networks deliver data to the CDN backbone. CDN delivers it to its destination</a:t>
            </a:r>
            <a:endParaRPr/>
          </a:p>
        </p:txBody>
      </p:sp>
    </p:spTree>
    <p:extLst>
      <p:ext uri="{BB962C8B-B14F-4D97-AF65-F5344CB8AC3E}">
        <p14:creationId xmlns:p14="http://schemas.microsoft.com/office/powerpoint/2010/main" val="17230355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1"/>
          <p:cNvSpPr txBox="1">
            <a:spLocks noGrp="1"/>
          </p:cNvSpPr>
          <p:nvPr>
            <p:ph type="body" idx="1"/>
          </p:nvPr>
        </p:nvSpPr>
        <p:spPr>
          <a:xfrm>
            <a:off x="87900" y="6096000"/>
            <a:ext cx="8968200" cy="55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u="sng">
                <a:solidFill>
                  <a:schemeClr val="hlink"/>
                </a:solidFill>
                <a:hlinkClick r:id="rId3"/>
              </a:rPr>
              <a:t>https://www.blog.google/topics/google-cloud/google-invests-indigo-undersea-cable-improve-cloud-infrastructure-southeast-asia/</a:t>
            </a:r>
            <a:endParaRPr sz="1200"/>
          </a:p>
          <a:p>
            <a:pPr marL="0" lvl="0" indent="0" algn="l" rtl="0">
              <a:spcBef>
                <a:spcPts val="1600"/>
              </a:spcBef>
              <a:spcAft>
                <a:spcPts val="1600"/>
              </a:spcAft>
              <a:buNone/>
            </a:pPr>
            <a:endParaRPr sz="1200"/>
          </a:p>
        </p:txBody>
      </p:sp>
      <p:pic>
        <p:nvPicPr>
          <p:cNvPr id="183" name="Google Shape;183;p31" descr="indigo-3"/>
          <p:cNvPicPr preferRelativeResize="0"/>
          <p:nvPr/>
        </p:nvPicPr>
        <p:blipFill>
          <a:blip r:embed="rId4">
            <a:alphaModFix/>
          </a:blip>
          <a:stretch>
            <a:fillRect/>
          </a:stretch>
        </p:blipFill>
        <p:spPr>
          <a:xfrm>
            <a:off x="561888" y="114234"/>
            <a:ext cx="8020236" cy="5981767"/>
          </a:xfrm>
          <a:prstGeom prst="rect">
            <a:avLst/>
          </a:prstGeom>
          <a:noFill/>
          <a:ln>
            <a:noFill/>
          </a:ln>
        </p:spPr>
      </p:pic>
    </p:spTree>
    <p:extLst>
      <p:ext uri="{BB962C8B-B14F-4D97-AF65-F5344CB8AC3E}">
        <p14:creationId xmlns:p14="http://schemas.microsoft.com/office/powerpoint/2010/main" val="24782600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Internet</a:t>
            </a:r>
            <a:endParaRPr/>
          </a:p>
        </p:txBody>
      </p:sp>
      <p:sp>
        <p:nvSpPr>
          <p:cNvPr id="61" name="Google Shape;61;p14"/>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does it look like?</a:t>
            </a:r>
            <a:endParaRPr/>
          </a:p>
          <a:p>
            <a:pPr marL="0" lvl="0" indent="0" algn="l" rtl="0">
              <a:spcBef>
                <a:spcPts val="1600"/>
              </a:spcBef>
              <a:spcAft>
                <a:spcPts val="1600"/>
              </a:spcAft>
              <a:buNone/>
            </a:pPr>
            <a:r>
              <a:rPr lang="en"/>
              <a:t>A network of networks</a:t>
            </a:r>
            <a:endParaRPr/>
          </a:p>
        </p:txBody>
      </p:sp>
      <p:sp>
        <p:nvSpPr>
          <p:cNvPr id="62" name="Google Shape;62;p14"/>
          <p:cNvSpPr txBox="1"/>
          <p:nvPr/>
        </p:nvSpPr>
        <p:spPr>
          <a:xfrm>
            <a:off x="2800350" y="6271500"/>
            <a:ext cx="1264200" cy="47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u="sng">
                <a:solidFill>
                  <a:schemeClr val="hlink"/>
                </a:solidFill>
                <a:hlinkClick r:id="rId3"/>
              </a:rPr>
              <a:t>https://xkcd.com/</a:t>
            </a:r>
            <a:endParaRPr sz="1100"/>
          </a:p>
          <a:p>
            <a:pPr marL="0" lvl="0" indent="0" algn="l" rtl="0">
              <a:spcBef>
                <a:spcPts val="0"/>
              </a:spcBef>
              <a:spcAft>
                <a:spcPts val="0"/>
              </a:spcAft>
              <a:buNone/>
            </a:pPr>
            <a:endParaRPr/>
          </a:p>
        </p:txBody>
      </p:sp>
      <p:pic>
        <p:nvPicPr>
          <p:cNvPr id="63" name="Google Shape;63;p14" descr="Image result for map of online communities"/>
          <p:cNvPicPr preferRelativeResize="0"/>
          <p:nvPr/>
        </p:nvPicPr>
        <p:blipFill>
          <a:blip r:embed="rId4">
            <a:alphaModFix/>
          </a:blip>
          <a:stretch>
            <a:fillRect/>
          </a:stretch>
        </p:blipFill>
        <p:spPr>
          <a:xfrm>
            <a:off x="4064576" y="76200"/>
            <a:ext cx="4329675" cy="6705600"/>
          </a:xfrm>
          <a:prstGeom prst="rect">
            <a:avLst/>
          </a:prstGeom>
          <a:noFill/>
          <a:ln>
            <a:noFill/>
          </a:ln>
        </p:spPr>
      </p:pic>
    </p:spTree>
    <p:extLst>
      <p:ext uri="{BB962C8B-B14F-4D97-AF65-F5344CB8AC3E}">
        <p14:creationId xmlns:p14="http://schemas.microsoft.com/office/powerpoint/2010/main" val="5674865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2"/>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TopHat</a:t>
            </a:r>
            <a:endParaRPr/>
          </a:p>
        </p:txBody>
      </p:sp>
      <p:sp>
        <p:nvSpPr>
          <p:cNvPr id="189" name="Google Shape;189;p32"/>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extLst>
      <p:ext uri="{BB962C8B-B14F-4D97-AF65-F5344CB8AC3E}">
        <p14:creationId xmlns:p14="http://schemas.microsoft.com/office/powerpoint/2010/main" val="34833960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3"/>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Net Neutrality </a:t>
            </a:r>
            <a:endParaRPr/>
          </a:p>
        </p:txBody>
      </p:sp>
      <p:sp>
        <p:nvSpPr>
          <p:cNvPr id="195" name="Google Shape;195;p33"/>
          <p:cNvSpPr txBox="1">
            <a:spLocks noGrp="1"/>
          </p:cNvSpPr>
          <p:nvPr>
            <p:ph type="body" idx="1"/>
          </p:nvPr>
        </p:nvSpPr>
        <p:spPr>
          <a:xfrm>
            <a:off x="311700" y="1536633"/>
            <a:ext cx="8520600" cy="5687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With Net Neutrality</a:t>
            </a:r>
            <a:endParaRPr/>
          </a:p>
          <a:p>
            <a:pPr marL="914400" lvl="1" indent="-317500" algn="l" rtl="0">
              <a:spcBef>
                <a:spcPts val="0"/>
              </a:spcBef>
              <a:spcAft>
                <a:spcPts val="0"/>
              </a:spcAft>
              <a:buSzPts val="1400"/>
              <a:buChar char="○"/>
            </a:pPr>
            <a:r>
              <a:rPr lang="en"/>
              <a:t>ISPs must treat all data transfer over its network with equal priority</a:t>
            </a:r>
            <a:endParaRPr/>
          </a:p>
          <a:p>
            <a:pPr marL="457200" lvl="0" indent="-342900" algn="l" rtl="0">
              <a:spcBef>
                <a:spcPts val="0"/>
              </a:spcBef>
              <a:spcAft>
                <a:spcPts val="0"/>
              </a:spcAft>
              <a:buSzPts val="1800"/>
              <a:buChar char="●"/>
            </a:pPr>
            <a:r>
              <a:rPr lang="en"/>
              <a:t>Without Net Neutrality</a:t>
            </a:r>
            <a:endParaRPr/>
          </a:p>
          <a:p>
            <a:pPr marL="914400" lvl="1" indent="-317500" algn="l" rtl="0">
              <a:spcBef>
                <a:spcPts val="0"/>
              </a:spcBef>
              <a:spcAft>
                <a:spcPts val="0"/>
              </a:spcAft>
              <a:buSzPts val="1400"/>
              <a:buChar char="○"/>
            </a:pPr>
            <a:r>
              <a:rPr lang="en"/>
              <a:t>ISPs can prioritize certain data transfers however they choose</a:t>
            </a:r>
            <a:endParaRPr/>
          </a:p>
          <a:p>
            <a:pPr marL="914400" lvl="1" indent="-317500" algn="l" rtl="0">
              <a:spcBef>
                <a:spcPts val="0"/>
              </a:spcBef>
              <a:spcAft>
                <a:spcPts val="0"/>
              </a:spcAft>
              <a:buSzPts val="1400"/>
              <a:buChar char="○"/>
            </a:pPr>
            <a:r>
              <a:rPr lang="en"/>
              <a:t>Can slow down requests made for certain CDNs</a:t>
            </a:r>
            <a:endParaRPr/>
          </a:p>
          <a:p>
            <a:pPr marL="914400" lvl="1" indent="-317500" algn="l" rtl="0">
              <a:spcBef>
                <a:spcPts val="0"/>
              </a:spcBef>
              <a:spcAft>
                <a:spcPts val="0"/>
              </a:spcAft>
              <a:buSzPts val="1400"/>
              <a:buChar char="○"/>
            </a:pPr>
            <a:r>
              <a:rPr lang="en"/>
              <a:t>Can create “fast lanes” for CDNs at their will, or for profit</a:t>
            </a:r>
            <a:endParaRPr/>
          </a:p>
          <a:p>
            <a:pPr marL="457200" lvl="0" indent="-342900" algn="l" rtl="0">
              <a:spcBef>
                <a:spcPts val="0"/>
              </a:spcBef>
              <a:spcAft>
                <a:spcPts val="0"/>
              </a:spcAft>
              <a:buSzPts val="1800"/>
              <a:buChar char="●"/>
            </a:pPr>
            <a:r>
              <a:rPr lang="en"/>
              <a:t>We </a:t>
            </a:r>
            <a:r>
              <a:rPr lang="en" strike="sngStrike"/>
              <a:t>currently have</a:t>
            </a:r>
            <a:r>
              <a:rPr lang="en"/>
              <a:t> had net neutrality in the US</a:t>
            </a:r>
            <a:endParaRPr/>
          </a:p>
          <a:p>
            <a:pPr marL="914400" lvl="1" indent="-317500" algn="l" rtl="0">
              <a:spcBef>
                <a:spcPts val="0"/>
              </a:spcBef>
              <a:spcAft>
                <a:spcPts val="0"/>
              </a:spcAft>
              <a:buSzPts val="1400"/>
              <a:buChar char="○"/>
            </a:pPr>
            <a:r>
              <a:rPr lang="en"/>
              <a:t>ISPs </a:t>
            </a:r>
            <a:r>
              <a:rPr lang="en" strike="sngStrike"/>
              <a:t>are</a:t>
            </a:r>
            <a:r>
              <a:rPr lang="en"/>
              <a:t> fought relentlessly </a:t>
            </a:r>
            <a:r>
              <a:rPr lang="en" strike="sngStrike"/>
              <a:t>fighting</a:t>
            </a:r>
            <a:r>
              <a:rPr lang="en"/>
              <a:t> to change this</a:t>
            </a:r>
            <a:endParaRPr/>
          </a:p>
          <a:p>
            <a:pPr marL="914400" lvl="1" indent="-317500" algn="l" rtl="0">
              <a:spcBef>
                <a:spcPts val="0"/>
              </a:spcBef>
              <a:spcAft>
                <a:spcPts val="0"/>
              </a:spcAft>
              <a:buSzPts val="1400"/>
              <a:buChar char="○"/>
            </a:pPr>
            <a:r>
              <a:rPr lang="en"/>
              <a:t>They lobby lawmakers with our money</a:t>
            </a:r>
            <a:endParaRPr/>
          </a:p>
          <a:p>
            <a:pPr marL="457200" lvl="0" indent="-342900" algn="l" rtl="0">
              <a:spcBef>
                <a:spcPts val="0"/>
              </a:spcBef>
              <a:spcAft>
                <a:spcPts val="0"/>
              </a:spcAft>
              <a:buSzPts val="1800"/>
              <a:buChar char="●"/>
            </a:pPr>
            <a:r>
              <a:rPr lang="en"/>
              <a:t>Some countries do not have net neutrality today</a:t>
            </a:r>
            <a:endParaRPr/>
          </a:p>
          <a:p>
            <a:pPr marL="914400" lvl="1" indent="-317500" algn="l" rtl="0">
              <a:spcBef>
                <a:spcPts val="0"/>
              </a:spcBef>
              <a:spcAft>
                <a:spcPts val="0"/>
              </a:spcAft>
              <a:buSzPts val="1400"/>
              <a:buChar char="○"/>
            </a:pPr>
            <a:r>
              <a:rPr lang="en"/>
              <a:t>The Chinese government control much of what their citizens can access on the Internet</a:t>
            </a:r>
            <a:endParaRPr/>
          </a:p>
          <a:p>
            <a:pPr marL="914400" lvl="1" indent="-317500" algn="l" rtl="0">
              <a:spcBef>
                <a:spcPts val="0"/>
              </a:spcBef>
              <a:spcAft>
                <a:spcPts val="0"/>
              </a:spcAft>
              <a:buSzPts val="1400"/>
              <a:buChar char="○"/>
            </a:pPr>
            <a:r>
              <a:rPr lang="en"/>
              <a:t>The Russian government requires ISPs to block certain sites or face fines</a:t>
            </a:r>
            <a:endParaRPr/>
          </a:p>
          <a:p>
            <a:pPr marL="914400" lvl="1" indent="-317500" algn="l" rtl="0">
              <a:spcBef>
                <a:spcPts val="0"/>
              </a:spcBef>
              <a:spcAft>
                <a:spcPts val="0"/>
              </a:spcAft>
              <a:buSzPts val="1400"/>
              <a:buChar char="○"/>
            </a:pPr>
            <a:r>
              <a:rPr lang="en"/>
              <a:t>Australia has no laws in place to protect Net Neutrality and ISPs are free to do what they wish</a:t>
            </a:r>
            <a:endParaRPr/>
          </a:p>
        </p:txBody>
      </p:sp>
    </p:spTree>
    <p:extLst>
      <p:ext uri="{BB962C8B-B14F-4D97-AF65-F5344CB8AC3E}">
        <p14:creationId xmlns:p14="http://schemas.microsoft.com/office/powerpoint/2010/main" val="11214961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34"/>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Net Neutrality </a:t>
            </a:r>
            <a:endParaRPr/>
          </a:p>
        </p:txBody>
      </p:sp>
      <p:sp>
        <p:nvSpPr>
          <p:cNvPr id="201" name="Google Shape;201;p34"/>
          <p:cNvSpPr txBox="1">
            <a:spLocks noGrp="1"/>
          </p:cNvSpPr>
          <p:nvPr>
            <p:ph type="body" idx="1"/>
          </p:nvPr>
        </p:nvSpPr>
        <p:spPr>
          <a:xfrm>
            <a:off x="311700" y="1536633"/>
            <a:ext cx="8520600" cy="5687200"/>
          </a:xfrm>
          <a:prstGeom prst="rect">
            <a:avLst/>
          </a:prstGeom>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Clr>
                <a:schemeClr val="dk2"/>
              </a:buClr>
              <a:buSzPts val="1800"/>
              <a:buFont typeface="Arial"/>
              <a:buChar char="●"/>
            </a:pPr>
            <a:r>
              <a:rPr lang="en"/>
              <a:t>The network (business) side</a:t>
            </a:r>
            <a:endParaRPr/>
          </a:p>
          <a:p>
            <a:pPr marL="914400" lvl="1" indent="-317500" algn="l" rtl="0">
              <a:spcBef>
                <a:spcPts val="0"/>
              </a:spcBef>
              <a:spcAft>
                <a:spcPts val="0"/>
              </a:spcAft>
              <a:buSzPts val="1400"/>
              <a:buChar char="○"/>
            </a:pPr>
            <a:r>
              <a:rPr lang="en"/>
              <a:t>We’ve spent billions of dollars laying cable with the intent to make a profit</a:t>
            </a:r>
            <a:endParaRPr/>
          </a:p>
          <a:p>
            <a:pPr marL="914400" lvl="1" indent="-317500" algn="l" rtl="0">
              <a:spcBef>
                <a:spcPts val="0"/>
              </a:spcBef>
              <a:spcAft>
                <a:spcPts val="0"/>
              </a:spcAft>
              <a:buSzPts val="1400"/>
              <a:buChar char="○"/>
            </a:pPr>
            <a:r>
              <a:rPr lang="en"/>
              <a:t>We should be able to earn that profit however we see fit</a:t>
            </a:r>
            <a:endParaRPr/>
          </a:p>
          <a:p>
            <a:pPr marL="457200" lvl="0" indent="-342900" algn="l" rtl="0">
              <a:spcBef>
                <a:spcPts val="0"/>
              </a:spcBef>
              <a:spcAft>
                <a:spcPts val="0"/>
              </a:spcAft>
              <a:buSzPts val="1800"/>
              <a:buChar char="●"/>
            </a:pPr>
            <a:r>
              <a:rPr lang="en"/>
              <a:t>The user (human) side</a:t>
            </a:r>
            <a:endParaRPr/>
          </a:p>
          <a:p>
            <a:pPr marL="914400" lvl="1" indent="-317500" algn="l" rtl="0">
              <a:spcBef>
                <a:spcPts val="0"/>
              </a:spcBef>
              <a:spcAft>
                <a:spcPts val="0"/>
              </a:spcAft>
              <a:buSzPts val="1400"/>
              <a:buChar char="○"/>
            </a:pPr>
            <a:r>
              <a:rPr lang="en"/>
              <a:t>The Internet has revolutionized the world</a:t>
            </a:r>
            <a:endParaRPr/>
          </a:p>
          <a:p>
            <a:pPr marL="914400" lvl="1" indent="-317500" algn="l" rtl="0">
              <a:spcBef>
                <a:spcPts val="0"/>
              </a:spcBef>
              <a:spcAft>
                <a:spcPts val="0"/>
              </a:spcAft>
              <a:buSzPts val="1400"/>
              <a:buChar char="○"/>
            </a:pPr>
            <a:r>
              <a:rPr lang="en"/>
              <a:t>Do we risk slowing down civilization just to please the shareholders of a few companies?</a:t>
            </a:r>
            <a:endParaRPr/>
          </a:p>
          <a:p>
            <a:pPr marL="914400" lvl="1" indent="-317500" algn="l" rtl="0">
              <a:spcBef>
                <a:spcPts val="0"/>
              </a:spcBef>
              <a:spcAft>
                <a:spcPts val="0"/>
              </a:spcAft>
              <a:buSzPts val="1400"/>
              <a:buChar char="○"/>
            </a:pPr>
            <a:r>
              <a:rPr lang="en"/>
              <a:t>Do we destroy the profits for countless other companies in the process?</a:t>
            </a:r>
            <a:endParaRPr/>
          </a:p>
          <a:p>
            <a:pPr marL="0" lvl="0" indent="0" algn="l" rtl="0">
              <a:spcBef>
                <a:spcPts val="1600"/>
              </a:spcBef>
              <a:spcAft>
                <a:spcPts val="0"/>
              </a:spcAft>
              <a:buNone/>
            </a:pPr>
            <a:endParaRPr/>
          </a:p>
          <a:p>
            <a:pPr marL="0" lvl="0" indent="0" algn="l" rtl="0">
              <a:spcBef>
                <a:spcPts val="1600"/>
              </a:spcBef>
              <a:spcAft>
                <a:spcPts val="1600"/>
              </a:spcAft>
              <a:buNone/>
            </a:pPr>
            <a:r>
              <a:rPr lang="en"/>
              <a:t>Discussion: What do you think about Net Neutrality?</a:t>
            </a:r>
            <a:endParaRPr/>
          </a:p>
        </p:txBody>
      </p:sp>
    </p:spTree>
    <p:extLst>
      <p:ext uri="{BB962C8B-B14F-4D97-AF65-F5344CB8AC3E}">
        <p14:creationId xmlns:p14="http://schemas.microsoft.com/office/powerpoint/2010/main" val="14308654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5"/>
          <p:cNvSpPr txBox="1">
            <a:spLocks noGrp="1"/>
          </p:cNvSpPr>
          <p:nvPr>
            <p:ph type="ctrTitle"/>
          </p:nvPr>
        </p:nvSpPr>
        <p:spPr>
          <a:xfrm>
            <a:off x="311708" y="992767"/>
            <a:ext cx="8520600" cy="273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Discussion</a:t>
            </a:r>
            <a:endParaRPr/>
          </a:p>
        </p:txBody>
      </p:sp>
      <p:sp>
        <p:nvSpPr>
          <p:cNvPr id="207" name="Google Shape;207;p35"/>
          <p:cNvSpPr txBox="1">
            <a:spLocks noGrp="1"/>
          </p:cNvSpPr>
          <p:nvPr>
            <p:ph type="subTitle" idx="1"/>
          </p:nvPr>
        </p:nvSpPr>
        <p:spPr>
          <a:xfrm>
            <a:off x="311700" y="3778833"/>
            <a:ext cx="8520600" cy="105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On TopHat!</a:t>
            </a:r>
            <a:endParaRPr/>
          </a:p>
        </p:txBody>
      </p:sp>
    </p:spTree>
    <p:extLst>
      <p:ext uri="{BB962C8B-B14F-4D97-AF65-F5344CB8AC3E}">
        <p14:creationId xmlns:p14="http://schemas.microsoft.com/office/powerpoint/2010/main" val="2684745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6"/>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Spread Networks</a:t>
            </a:r>
            <a:endParaRPr/>
          </a:p>
        </p:txBody>
      </p:sp>
      <p:sp>
        <p:nvSpPr>
          <p:cNvPr id="213" name="Google Shape;213;p36"/>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What if ISP’s and Tier 1’s are not fast enough</a:t>
            </a:r>
            <a:endParaRPr/>
          </a:p>
        </p:txBody>
      </p:sp>
      <p:pic>
        <p:nvPicPr>
          <p:cNvPr id="214" name="Google Shape;214;p36" descr="map"/>
          <p:cNvPicPr preferRelativeResize="0"/>
          <p:nvPr/>
        </p:nvPicPr>
        <p:blipFill rotWithShape="1">
          <a:blip r:embed="rId3">
            <a:alphaModFix/>
          </a:blip>
          <a:srcRect l="1534" t="28489" r="1321" b="27579"/>
          <a:stretch/>
        </p:blipFill>
        <p:spPr>
          <a:xfrm>
            <a:off x="392700" y="2829201"/>
            <a:ext cx="8366063" cy="3262633"/>
          </a:xfrm>
          <a:prstGeom prst="rect">
            <a:avLst/>
          </a:prstGeom>
          <a:noFill/>
          <a:ln>
            <a:noFill/>
          </a:ln>
        </p:spPr>
      </p:pic>
      <p:sp>
        <p:nvSpPr>
          <p:cNvPr id="215" name="Google Shape;215;p36"/>
          <p:cNvSpPr txBox="1"/>
          <p:nvPr/>
        </p:nvSpPr>
        <p:spPr>
          <a:xfrm>
            <a:off x="363425" y="6221033"/>
            <a:ext cx="7479300" cy="54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4"/>
              </a:rPr>
              <a:t>http://spreadnetworks.com/network-map/</a:t>
            </a: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5306232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7"/>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Spread Networks</a:t>
            </a:r>
            <a:endParaRPr/>
          </a:p>
        </p:txBody>
      </p:sp>
      <p:sp>
        <p:nvSpPr>
          <p:cNvPr id="221" name="Google Shape;221;p37"/>
          <p:cNvSpPr txBox="1">
            <a:spLocks noGrp="1"/>
          </p:cNvSpPr>
          <p:nvPr>
            <p:ph type="body" idx="1"/>
          </p:nvPr>
        </p:nvSpPr>
        <p:spPr>
          <a:xfrm>
            <a:off x="311700" y="1536633"/>
            <a:ext cx="8520600" cy="4555200"/>
          </a:xfrm>
          <a:prstGeom prst="rect">
            <a:avLst/>
          </a:prstGeom>
          <a:ln>
            <a:noFill/>
          </a:ln>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Built a tunnel carrying fiber optic cable connecting Chicago and NYC</a:t>
            </a:r>
            <a:endParaRPr/>
          </a:p>
          <a:p>
            <a:pPr marL="457200" lvl="0" indent="-342900" algn="l" rtl="0">
              <a:spcBef>
                <a:spcPts val="0"/>
              </a:spcBef>
              <a:spcAft>
                <a:spcPts val="0"/>
              </a:spcAft>
              <a:buSzPts val="1800"/>
              <a:buChar char="●"/>
            </a:pPr>
            <a:r>
              <a:rPr lang="en"/>
              <a:t>Cost </a:t>
            </a:r>
            <a:r>
              <a:rPr lang="en">
                <a:solidFill>
                  <a:srgbClr val="6AA84F"/>
                </a:solidFill>
              </a:rPr>
              <a:t>hundreds of millions of dollars</a:t>
            </a:r>
            <a:endParaRPr>
              <a:solidFill>
                <a:srgbClr val="6AA84F"/>
              </a:solidFill>
            </a:endParaRPr>
          </a:p>
          <a:p>
            <a:pPr marL="457200" lvl="0" indent="-342900" algn="l" rtl="0">
              <a:spcBef>
                <a:spcPts val="0"/>
              </a:spcBef>
              <a:spcAft>
                <a:spcPts val="0"/>
              </a:spcAft>
              <a:buSzPts val="1800"/>
              <a:buChar char="●"/>
            </a:pPr>
            <a:r>
              <a:rPr lang="en"/>
              <a:t>Round trip time between the two cities</a:t>
            </a:r>
            <a:endParaRPr/>
          </a:p>
          <a:p>
            <a:pPr marL="914400" lvl="1" indent="-317500" algn="l" rtl="0">
              <a:spcBef>
                <a:spcPts val="0"/>
              </a:spcBef>
              <a:spcAft>
                <a:spcPts val="0"/>
              </a:spcAft>
              <a:buSzPts val="1400"/>
              <a:buChar char="○"/>
            </a:pPr>
            <a:r>
              <a:rPr lang="en">
                <a:solidFill>
                  <a:srgbClr val="FF0000"/>
                </a:solidFill>
              </a:rPr>
              <a:t>13ms</a:t>
            </a:r>
            <a:r>
              <a:rPr lang="en"/>
              <a:t> (0.013 seconds)</a:t>
            </a:r>
            <a:endParaRPr/>
          </a:p>
          <a:p>
            <a:pPr marL="457200" lvl="0" indent="-342900" algn="l" rtl="0">
              <a:spcBef>
                <a:spcPts val="0"/>
              </a:spcBef>
              <a:spcAft>
                <a:spcPts val="0"/>
              </a:spcAft>
              <a:buSzPts val="1800"/>
              <a:buChar char="●"/>
            </a:pPr>
            <a:r>
              <a:rPr lang="en"/>
              <a:t>Round trip time for a typical customers of ISP’s?</a:t>
            </a:r>
            <a:endParaRPr/>
          </a:p>
          <a:p>
            <a:pPr marL="914400" lvl="1" indent="-317500" algn="l" rtl="0">
              <a:spcBef>
                <a:spcPts val="0"/>
              </a:spcBef>
              <a:spcAft>
                <a:spcPts val="0"/>
              </a:spcAft>
              <a:buSzPts val="1400"/>
              <a:buChar char="○"/>
            </a:pPr>
            <a:r>
              <a:rPr lang="en">
                <a:solidFill>
                  <a:srgbClr val="FF0000"/>
                </a:solidFill>
              </a:rPr>
              <a:t>16ms</a:t>
            </a:r>
            <a:r>
              <a:rPr lang="en"/>
              <a:t> (0.016 seconds)!</a:t>
            </a:r>
            <a:endParaRPr/>
          </a:p>
          <a:p>
            <a:pPr marL="0" lvl="0" indent="0" algn="l" rtl="0">
              <a:spcBef>
                <a:spcPts val="1600"/>
              </a:spcBef>
              <a:spcAft>
                <a:spcPts val="0"/>
              </a:spcAft>
              <a:buNone/>
            </a:pPr>
            <a:endParaRPr/>
          </a:p>
          <a:p>
            <a:pPr marL="0" lvl="0" indent="0" algn="l" rtl="0">
              <a:spcBef>
                <a:spcPts val="1600"/>
              </a:spcBef>
              <a:spcAft>
                <a:spcPts val="0"/>
              </a:spcAft>
              <a:buNone/>
            </a:pPr>
            <a:r>
              <a:rPr lang="en" sz="1400"/>
              <a:t>Read more: </a:t>
            </a:r>
            <a:r>
              <a:rPr lang="en" sz="1400" u="sng">
                <a:solidFill>
                  <a:schemeClr val="hlink"/>
                </a:solidFill>
                <a:hlinkClick r:id="rId3"/>
              </a:rPr>
              <a:t>https://www.nytimes.com/2014/04/14/opinion/krugman-three-expensive-milliseconds.html</a:t>
            </a:r>
            <a:endParaRPr sz="1400"/>
          </a:p>
          <a:p>
            <a:pPr marL="0" lvl="0" indent="0" algn="l" rtl="0">
              <a:spcBef>
                <a:spcPts val="1600"/>
              </a:spcBef>
              <a:spcAft>
                <a:spcPts val="1600"/>
              </a:spcAft>
              <a:buNone/>
            </a:pPr>
            <a:endParaRPr/>
          </a:p>
        </p:txBody>
      </p:sp>
    </p:spTree>
    <p:extLst>
      <p:ext uri="{BB962C8B-B14F-4D97-AF65-F5344CB8AC3E}">
        <p14:creationId xmlns:p14="http://schemas.microsoft.com/office/powerpoint/2010/main" val="419369871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2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21">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21">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21">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2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8"/>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Spread Networks</a:t>
            </a:r>
            <a:endParaRPr/>
          </a:p>
        </p:txBody>
      </p:sp>
      <p:sp>
        <p:nvSpPr>
          <p:cNvPr id="227" name="Google Shape;227;p38"/>
          <p:cNvSpPr txBox="1">
            <a:spLocks noGrp="1"/>
          </p:cNvSpPr>
          <p:nvPr>
            <p:ph type="body" idx="1"/>
          </p:nvPr>
        </p:nvSpPr>
        <p:spPr>
          <a:xfrm>
            <a:off x="311700" y="1536633"/>
            <a:ext cx="8520600" cy="524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Why fund a </a:t>
            </a:r>
            <a:r>
              <a:rPr lang="en">
                <a:solidFill>
                  <a:srgbClr val="6AA84F"/>
                </a:solidFill>
              </a:rPr>
              <a:t>9 figure</a:t>
            </a:r>
            <a:r>
              <a:rPr lang="en"/>
              <a:t> project to save </a:t>
            </a:r>
            <a:r>
              <a:rPr lang="en">
                <a:solidFill>
                  <a:srgbClr val="FF0000"/>
                </a:solidFill>
              </a:rPr>
              <a:t>3ms</a:t>
            </a:r>
            <a:r>
              <a:rPr lang="en"/>
              <a:t>? Why these cities?</a:t>
            </a:r>
            <a:endParaRPr/>
          </a:p>
          <a:p>
            <a:pPr marL="914400" lvl="1" indent="-317500" algn="l" rtl="0">
              <a:spcBef>
                <a:spcPts val="0"/>
              </a:spcBef>
              <a:spcAft>
                <a:spcPts val="0"/>
              </a:spcAft>
              <a:buSzPts val="1400"/>
              <a:buChar char="○"/>
            </a:pPr>
            <a:r>
              <a:rPr lang="en"/>
              <a:t>High volume trading</a:t>
            </a:r>
            <a:endParaRPr/>
          </a:p>
          <a:p>
            <a:pPr marL="457200" lvl="0" indent="-342900" algn="l" rtl="0">
              <a:spcBef>
                <a:spcPts val="0"/>
              </a:spcBef>
              <a:spcAft>
                <a:spcPts val="0"/>
              </a:spcAft>
              <a:buSzPts val="1800"/>
              <a:buChar char="●"/>
            </a:pPr>
            <a:r>
              <a:rPr lang="en"/>
              <a:t>NYC</a:t>
            </a:r>
            <a:endParaRPr/>
          </a:p>
          <a:p>
            <a:pPr marL="914400" lvl="1" indent="-317500" algn="l" rtl="0">
              <a:spcBef>
                <a:spcPts val="0"/>
              </a:spcBef>
              <a:spcAft>
                <a:spcPts val="0"/>
              </a:spcAft>
              <a:buSzPts val="1400"/>
              <a:buChar char="○"/>
            </a:pPr>
            <a:r>
              <a:rPr lang="en"/>
              <a:t>Home of the NASDAQ</a:t>
            </a:r>
            <a:endParaRPr/>
          </a:p>
          <a:p>
            <a:pPr marL="914400" lvl="1" indent="-317500" algn="l" rtl="0">
              <a:spcBef>
                <a:spcPts val="0"/>
              </a:spcBef>
              <a:spcAft>
                <a:spcPts val="0"/>
              </a:spcAft>
              <a:buSzPts val="1400"/>
              <a:buChar char="○"/>
            </a:pPr>
            <a:r>
              <a:rPr lang="en"/>
              <a:t>Trade stocks</a:t>
            </a:r>
            <a:endParaRPr/>
          </a:p>
          <a:p>
            <a:pPr marL="457200" lvl="0" indent="-342900" algn="l" rtl="0">
              <a:spcBef>
                <a:spcPts val="0"/>
              </a:spcBef>
              <a:spcAft>
                <a:spcPts val="0"/>
              </a:spcAft>
              <a:buSzPts val="1800"/>
              <a:buChar char="●"/>
            </a:pPr>
            <a:r>
              <a:rPr lang="en"/>
              <a:t>Chicago</a:t>
            </a:r>
            <a:endParaRPr/>
          </a:p>
          <a:p>
            <a:pPr marL="914400" lvl="1" indent="-317500" algn="l" rtl="0">
              <a:spcBef>
                <a:spcPts val="0"/>
              </a:spcBef>
              <a:spcAft>
                <a:spcPts val="0"/>
              </a:spcAft>
              <a:buSzPts val="1400"/>
              <a:buChar char="○"/>
            </a:pPr>
            <a:r>
              <a:rPr lang="en"/>
              <a:t>Home of the Chicago Mercantile Exchange</a:t>
            </a:r>
            <a:endParaRPr/>
          </a:p>
          <a:p>
            <a:pPr marL="914400" lvl="1" indent="-317500" algn="l" rtl="0">
              <a:spcBef>
                <a:spcPts val="0"/>
              </a:spcBef>
              <a:spcAft>
                <a:spcPts val="0"/>
              </a:spcAft>
              <a:buSzPts val="1400"/>
              <a:buChar char="○"/>
            </a:pPr>
            <a:r>
              <a:rPr lang="en"/>
              <a:t>Trade futures and options (Derivatives of stocks)</a:t>
            </a:r>
            <a:endParaRPr/>
          </a:p>
          <a:p>
            <a:pPr marL="457200" lvl="0" indent="-342900" algn="l" rtl="0">
              <a:spcBef>
                <a:spcPts val="0"/>
              </a:spcBef>
              <a:spcAft>
                <a:spcPts val="0"/>
              </a:spcAft>
              <a:buSzPts val="1800"/>
              <a:buChar char="●"/>
            </a:pPr>
            <a:r>
              <a:rPr lang="en"/>
              <a:t>Arbitrage</a:t>
            </a:r>
            <a:endParaRPr/>
          </a:p>
          <a:p>
            <a:pPr marL="914400" lvl="1" indent="-317500" algn="l" rtl="0">
              <a:spcBef>
                <a:spcPts val="0"/>
              </a:spcBef>
              <a:spcAft>
                <a:spcPts val="0"/>
              </a:spcAft>
              <a:buSzPts val="1400"/>
              <a:buChar char="○"/>
            </a:pPr>
            <a:r>
              <a:rPr lang="en"/>
              <a:t>Step 1: Detect a price discrepancy between a future or derivative and its underlying stock</a:t>
            </a:r>
            <a:endParaRPr/>
          </a:p>
          <a:p>
            <a:pPr marL="914400" lvl="1" indent="-317500" algn="l" rtl="0">
              <a:spcBef>
                <a:spcPts val="0"/>
              </a:spcBef>
              <a:spcAft>
                <a:spcPts val="0"/>
              </a:spcAft>
              <a:buSzPts val="1400"/>
              <a:buChar char="○"/>
            </a:pPr>
            <a:r>
              <a:rPr lang="en"/>
              <a:t>Step 2: ??? (Probably a degree in finance)</a:t>
            </a:r>
            <a:endParaRPr/>
          </a:p>
          <a:p>
            <a:pPr marL="914400" lvl="1" indent="-317500" algn="l" rtl="0">
              <a:spcBef>
                <a:spcPts val="0"/>
              </a:spcBef>
              <a:spcAft>
                <a:spcPts val="0"/>
              </a:spcAft>
              <a:buSzPts val="1400"/>
              <a:buChar char="○"/>
            </a:pPr>
            <a:r>
              <a:rPr lang="en"/>
              <a:t>Step 3: Profit!</a:t>
            </a:r>
            <a:endParaRPr/>
          </a:p>
          <a:p>
            <a:pPr marL="457200" lvl="0" indent="-342900" algn="l" rtl="0">
              <a:spcBef>
                <a:spcPts val="0"/>
              </a:spcBef>
              <a:spcAft>
                <a:spcPts val="0"/>
              </a:spcAft>
              <a:buSzPts val="1800"/>
              <a:buChar char="●"/>
            </a:pPr>
            <a:r>
              <a:rPr lang="en"/>
              <a:t>Only one catch. You have to be first. </a:t>
            </a:r>
            <a:endParaRPr/>
          </a:p>
          <a:p>
            <a:pPr marL="914400" lvl="1" indent="-317500" algn="l" rtl="0">
              <a:spcBef>
                <a:spcPts val="0"/>
              </a:spcBef>
              <a:spcAft>
                <a:spcPts val="0"/>
              </a:spcAft>
              <a:buSzPts val="1400"/>
              <a:buChar char="○"/>
            </a:pPr>
            <a:r>
              <a:rPr lang="en"/>
              <a:t>If 3ms is enough time to place your trade before anyone else, that’s YOUR profit!</a:t>
            </a:r>
            <a:endParaRPr/>
          </a:p>
        </p:txBody>
      </p:sp>
    </p:spTree>
    <p:extLst>
      <p:ext uri="{BB962C8B-B14F-4D97-AF65-F5344CB8AC3E}">
        <p14:creationId xmlns:p14="http://schemas.microsoft.com/office/powerpoint/2010/main" val="281799292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2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2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2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27">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27">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27">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27">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27">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227">
                                            <p:txEl>
                                              <p:pRg st="12" end="1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227">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992767"/>
            <a:ext cx="8520600" cy="273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Internet Protocol</a:t>
            </a:r>
            <a:endParaRPr/>
          </a:p>
        </p:txBody>
      </p:sp>
      <p:sp>
        <p:nvSpPr>
          <p:cNvPr id="55" name="Google Shape;55;p13"/>
          <p:cNvSpPr txBox="1">
            <a:spLocks noGrp="1"/>
          </p:cNvSpPr>
          <p:nvPr>
            <p:ph type="subTitle" idx="1"/>
          </p:nvPr>
        </p:nvSpPr>
        <p:spPr>
          <a:xfrm>
            <a:off x="311700" y="3778833"/>
            <a:ext cx="8520600" cy="105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spTree>
    <p:extLst>
      <p:ext uri="{BB962C8B-B14F-4D97-AF65-F5344CB8AC3E}">
        <p14:creationId xmlns:p14="http://schemas.microsoft.com/office/powerpoint/2010/main" val="6167875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Internet Protocol (IP)</a:t>
            </a:r>
            <a:endParaRPr/>
          </a:p>
        </p:txBody>
      </p:sp>
      <p:sp>
        <p:nvSpPr>
          <p:cNvPr id="61" name="Google Shape;61;p14"/>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We saw that the Internet is a network of networks connected by cables</a:t>
            </a:r>
            <a:endParaRPr/>
          </a:p>
          <a:p>
            <a:pPr marL="457200" lvl="0" indent="-342900" algn="l" rtl="0">
              <a:spcBef>
                <a:spcPts val="0"/>
              </a:spcBef>
              <a:spcAft>
                <a:spcPts val="0"/>
              </a:spcAft>
              <a:buSzPts val="1800"/>
              <a:buChar char="●"/>
            </a:pPr>
            <a:r>
              <a:rPr lang="en"/>
              <a:t>Now, how do these networks and devices communicate with each other?</a:t>
            </a:r>
            <a:endParaRPr/>
          </a:p>
          <a:p>
            <a:pPr marL="914400" lvl="1" indent="-317500" algn="l" rtl="0">
              <a:spcBef>
                <a:spcPts val="0"/>
              </a:spcBef>
              <a:spcAft>
                <a:spcPts val="0"/>
              </a:spcAft>
              <a:buSzPts val="1400"/>
              <a:buChar char="○"/>
            </a:pPr>
            <a:r>
              <a:rPr lang="en"/>
              <a:t>Don’t want to broadcast our data to everyone on the Internet</a:t>
            </a:r>
            <a:endParaRPr/>
          </a:p>
          <a:p>
            <a:pPr marL="457200" lvl="0" indent="-342900" algn="l" rtl="0">
              <a:spcBef>
                <a:spcPts val="0"/>
              </a:spcBef>
              <a:spcAft>
                <a:spcPts val="0"/>
              </a:spcAft>
              <a:buSzPts val="1800"/>
              <a:buChar char="●"/>
            </a:pPr>
            <a:r>
              <a:rPr lang="en"/>
              <a:t>To connect to a specific server on the Internet we use the Internet Protocol</a:t>
            </a:r>
            <a:endParaRPr/>
          </a:p>
          <a:p>
            <a:pPr marL="914400" lvl="1" indent="-317500" algn="l" rtl="0">
              <a:spcBef>
                <a:spcPts val="0"/>
              </a:spcBef>
              <a:spcAft>
                <a:spcPts val="0"/>
              </a:spcAft>
              <a:buSzPts val="1400"/>
              <a:buChar char="○"/>
            </a:pPr>
            <a:r>
              <a:rPr lang="en"/>
              <a:t>Official standard for IPv4: </a:t>
            </a:r>
            <a:r>
              <a:rPr lang="en" u="sng">
                <a:solidFill>
                  <a:schemeClr val="accent5"/>
                </a:solidFill>
                <a:hlinkClick r:id="rId3"/>
              </a:rPr>
              <a:t>https://tools.ietf.org/html/rfc760</a:t>
            </a:r>
            <a:endParaRPr/>
          </a:p>
          <a:p>
            <a:pPr marL="457200" lvl="0" indent="-342900" algn="l" rtl="0">
              <a:spcBef>
                <a:spcPts val="0"/>
              </a:spcBef>
              <a:spcAft>
                <a:spcPts val="0"/>
              </a:spcAft>
              <a:buSzPts val="1800"/>
              <a:buChar char="●"/>
            </a:pPr>
            <a:r>
              <a:rPr lang="en"/>
              <a:t>IP address</a:t>
            </a:r>
            <a:endParaRPr/>
          </a:p>
          <a:p>
            <a:pPr marL="914400" lvl="1" indent="-317500" algn="l" rtl="0">
              <a:spcBef>
                <a:spcPts val="0"/>
              </a:spcBef>
              <a:spcAft>
                <a:spcPts val="0"/>
              </a:spcAft>
              <a:buSzPts val="1400"/>
              <a:buChar char="○"/>
            </a:pPr>
            <a:r>
              <a:rPr lang="en"/>
              <a:t>Every device connected to the Internet has an IP address</a:t>
            </a:r>
            <a:endParaRPr/>
          </a:p>
          <a:p>
            <a:pPr marL="914400" lvl="1" indent="-317500" algn="l" rtl="0">
              <a:spcBef>
                <a:spcPts val="0"/>
              </a:spcBef>
              <a:spcAft>
                <a:spcPts val="0"/>
              </a:spcAft>
              <a:buSzPts val="1400"/>
              <a:buChar char="○"/>
            </a:pPr>
            <a:r>
              <a:rPr lang="en"/>
              <a:t>That device’s “location” on the Internet</a:t>
            </a:r>
            <a:endParaRPr/>
          </a:p>
          <a:p>
            <a:pPr marL="914400" lvl="1" indent="-317500" algn="l" rtl="0">
              <a:spcBef>
                <a:spcPts val="0"/>
              </a:spcBef>
              <a:spcAft>
                <a:spcPts val="0"/>
              </a:spcAft>
              <a:buSzPts val="1400"/>
              <a:buChar char="○"/>
            </a:pPr>
            <a:r>
              <a:rPr lang="en"/>
              <a:t>To connect to specific device, send data to its IP address</a:t>
            </a:r>
            <a:endParaRPr/>
          </a:p>
          <a:p>
            <a:pPr marL="914400" lvl="1" indent="-317500" algn="l" rtl="0">
              <a:spcBef>
                <a:spcPts val="0"/>
              </a:spcBef>
              <a:spcAft>
                <a:spcPts val="0"/>
              </a:spcAft>
              <a:buSzPts val="1400"/>
              <a:buChar char="○"/>
            </a:pPr>
            <a:r>
              <a:rPr lang="en"/>
              <a:t>Similar to send mail to a street address in the physical world</a:t>
            </a:r>
            <a:endParaRPr/>
          </a:p>
        </p:txBody>
      </p:sp>
    </p:spTree>
    <p:extLst>
      <p:ext uri="{BB962C8B-B14F-4D97-AF65-F5344CB8AC3E}">
        <p14:creationId xmlns:p14="http://schemas.microsoft.com/office/powerpoint/2010/main" val="36543711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Internet Protocol</a:t>
            </a:r>
            <a:endParaRPr/>
          </a:p>
        </p:txBody>
      </p:sp>
      <p:sp>
        <p:nvSpPr>
          <p:cNvPr id="67" name="Google Shape;67;p15"/>
          <p:cNvSpPr txBox="1">
            <a:spLocks noGrp="1"/>
          </p:cNvSpPr>
          <p:nvPr>
            <p:ph type="body" idx="1"/>
          </p:nvPr>
        </p:nvSpPr>
        <p:spPr>
          <a:xfrm>
            <a:off x="311700" y="1536633"/>
            <a:ext cx="8520600" cy="50668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Data is sent in packets</a:t>
            </a:r>
            <a:endParaRPr/>
          </a:p>
          <a:p>
            <a:pPr marL="457200" lvl="0" indent="-342900" algn="l" rtl="0">
              <a:spcBef>
                <a:spcPts val="0"/>
              </a:spcBef>
              <a:spcAft>
                <a:spcPts val="0"/>
              </a:spcAft>
              <a:buSzPts val="1800"/>
              <a:buChar char="●"/>
            </a:pPr>
            <a:r>
              <a:rPr lang="en"/>
              <a:t>Each packet contains a header and a payload</a:t>
            </a:r>
            <a:endParaRPr/>
          </a:p>
          <a:p>
            <a:pPr marL="457200" lvl="0" indent="-342900" algn="l" rtl="0">
              <a:spcBef>
                <a:spcPts val="0"/>
              </a:spcBef>
              <a:spcAft>
                <a:spcPts val="0"/>
              </a:spcAft>
              <a:buSzPts val="1800"/>
              <a:buChar char="●"/>
            </a:pPr>
            <a:r>
              <a:rPr lang="en"/>
              <a:t>Header</a:t>
            </a:r>
            <a:endParaRPr/>
          </a:p>
          <a:p>
            <a:pPr marL="914400" lvl="1" indent="-317500" algn="l" rtl="0">
              <a:spcBef>
                <a:spcPts val="0"/>
              </a:spcBef>
              <a:spcAft>
                <a:spcPts val="0"/>
              </a:spcAft>
              <a:buSzPts val="1400"/>
              <a:buChar char="○"/>
            </a:pPr>
            <a:r>
              <a:rPr lang="en"/>
              <a:t>Contains metadata about the packet</a:t>
            </a:r>
            <a:endParaRPr/>
          </a:p>
          <a:p>
            <a:pPr marL="914400" lvl="1" indent="-317500" algn="l" rtl="0">
              <a:spcBef>
                <a:spcPts val="0"/>
              </a:spcBef>
              <a:spcAft>
                <a:spcPts val="0"/>
              </a:spcAft>
              <a:buSzPts val="1400"/>
              <a:buChar char="○"/>
            </a:pPr>
            <a:r>
              <a:rPr lang="en"/>
              <a:t>Most importantly, contains the source and destination IP addresses</a:t>
            </a:r>
            <a:endParaRPr/>
          </a:p>
          <a:p>
            <a:pPr marL="457200" lvl="0" indent="-342900" algn="l" rtl="0">
              <a:spcBef>
                <a:spcPts val="0"/>
              </a:spcBef>
              <a:spcAft>
                <a:spcPts val="0"/>
              </a:spcAft>
              <a:buSzPts val="1800"/>
              <a:buChar char="●"/>
            </a:pPr>
            <a:r>
              <a:rPr lang="en"/>
              <a:t>Payload</a:t>
            </a:r>
            <a:endParaRPr/>
          </a:p>
          <a:p>
            <a:pPr marL="914400" lvl="1" indent="-317500" algn="l" rtl="0">
              <a:spcBef>
                <a:spcPts val="0"/>
              </a:spcBef>
              <a:spcAft>
                <a:spcPts val="0"/>
              </a:spcAft>
              <a:buSzPts val="1400"/>
              <a:buChar char="○"/>
            </a:pPr>
            <a:r>
              <a:rPr lang="en"/>
              <a:t>The data to be send to the destination device</a:t>
            </a:r>
            <a:endParaRPr/>
          </a:p>
          <a:p>
            <a:pPr marL="914400" lvl="1" indent="-317500" algn="l" rtl="0">
              <a:spcBef>
                <a:spcPts val="0"/>
              </a:spcBef>
              <a:spcAft>
                <a:spcPts val="0"/>
              </a:spcAft>
              <a:buSzPts val="1400"/>
              <a:buChar char="○"/>
            </a:pPr>
            <a:r>
              <a:rPr lang="en"/>
              <a:t>IP has no concern about the content of the payload</a:t>
            </a:r>
            <a:endParaRPr/>
          </a:p>
          <a:p>
            <a:pPr marL="914400" lvl="1" indent="-317500" algn="l" rtl="0">
              <a:spcBef>
                <a:spcPts val="0"/>
              </a:spcBef>
              <a:spcAft>
                <a:spcPts val="0"/>
              </a:spcAft>
              <a:buSzPts val="1400"/>
              <a:buChar char="○"/>
            </a:pPr>
            <a:r>
              <a:rPr lang="en"/>
              <a:t>IP is only concerns about delivering the payload to its destination</a:t>
            </a:r>
            <a:endParaRPr/>
          </a:p>
          <a:p>
            <a:pPr marL="914400" lvl="1" indent="-317500" algn="l" rtl="0">
              <a:spcBef>
                <a:spcPts val="0"/>
              </a:spcBef>
              <a:spcAft>
                <a:spcPts val="0"/>
              </a:spcAft>
              <a:buSzPts val="1400"/>
              <a:buChar char="○"/>
            </a:pPr>
            <a:r>
              <a:rPr lang="en"/>
              <a:t>Payload often/always follows additional protocols agreed upon by the source and destination</a:t>
            </a:r>
            <a:endParaRPr/>
          </a:p>
          <a:p>
            <a:pPr marL="1371600" lvl="2" indent="-317500" algn="l" rtl="0">
              <a:spcBef>
                <a:spcPts val="0"/>
              </a:spcBef>
              <a:spcAft>
                <a:spcPts val="0"/>
              </a:spcAft>
              <a:buSzPts val="1400"/>
              <a:buChar char="■"/>
            </a:pPr>
            <a:r>
              <a:rPr lang="en"/>
              <a:t>Ex: TCP, UDP, HTTP</a:t>
            </a:r>
            <a:endParaRPr/>
          </a:p>
          <a:p>
            <a:pPr marL="914400" lvl="1" indent="-317500" algn="l" rtl="0">
              <a:spcBef>
                <a:spcPts val="0"/>
              </a:spcBef>
              <a:spcAft>
                <a:spcPts val="0"/>
              </a:spcAft>
              <a:buSzPts val="1400"/>
              <a:buChar char="○"/>
            </a:pPr>
            <a:r>
              <a:rPr lang="en"/>
              <a:t>Payload is often encrypted</a:t>
            </a:r>
            <a:endParaRPr/>
          </a:p>
          <a:p>
            <a:pPr marL="0" marR="0" lvl="0" indent="0" algn="l" rtl="0">
              <a:lnSpc>
                <a:spcPct val="115000"/>
              </a:lnSpc>
              <a:spcBef>
                <a:spcPts val="1600"/>
              </a:spcBef>
              <a:spcAft>
                <a:spcPts val="1600"/>
              </a:spcAft>
              <a:buNone/>
            </a:pPr>
            <a:endParaRPr/>
          </a:p>
        </p:txBody>
      </p:sp>
    </p:spTree>
    <p:extLst>
      <p:ext uri="{BB962C8B-B14F-4D97-AF65-F5344CB8AC3E}">
        <p14:creationId xmlns:p14="http://schemas.microsoft.com/office/powerpoint/2010/main" val="28671186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(The End User)</a:t>
            </a:r>
            <a:endParaRPr/>
          </a:p>
        </p:txBody>
      </p:sp>
      <p:sp>
        <p:nvSpPr>
          <p:cNvPr id="69" name="Google Shape;69;p15"/>
          <p:cNvSpPr txBox="1">
            <a:spLocks noGrp="1"/>
          </p:cNvSpPr>
          <p:nvPr>
            <p:ph type="body" idx="1"/>
          </p:nvPr>
        </p:nvSpPr>
        <p:spPr>
          <a:xfrm>
            <a:off x="311700" y="1828500"/>
            <a:ext cx="4203000" cy="222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How do you connect to the Internet?</a:t>
            </a:r>
            <a:endParaRPr sz="3000"/>
          </a:p>
          <a:p>
            <a:pPr marL="0" lvl="0" indent="0" algn="l" rtl="0">
              <a:spcBef>
                <a:spcPts val="1600"/>
              </a:spcBef>
              <a:spcAft>
                <a:spcPts val="1600"/>
              </a:spcAft>
              <a:buNone/>
            </a:pPr>
            <a:endParaRPr/>
          </a:p>
        </p:txBody>
      </p:sp>
      <p:pic>
        <p:nvPicPr>
          <p:cNvPr id="70" name="Google Shape;70;p15" descr="Image result for router"/>
          <p:cNvPicPr preferRelativeResize="0"/>
          <p:nvPr/>
        </p:nvPicPr>
        <p:blipFill>
          <a:blip r:embed="rId3">
            <a:alphaModFix/>
          </a:blip>
          <a:stretch>
            <a:fillRect/>
          </a:stretch>
        </p:blipFill>
        <p:spPr>
          <a:xfrm>
            <a:off x="4912926" y="60967"/>
            <a:ext cx="2836625" cy="3782167"/>
          </a:xfrm>
          <a:prstGeom prst="rect">
            <a:avLst/>
          </a:prstGeom>
          <a:noFill/>
          <a:ln>
            <a:noFill/>
          </a:ln>
        </p:spPr>
      </p:pic>
      <p:sp>
        <p:nvSpPr>
          <p:cNvPr id="71" name="Google Shape;71;p15"/>
          <p:cNvSpPr txBox="1"/>
          <p:nvPr/>
        </p:nvSpPr>
        <p:spPr>
          <a:xfrm>
            <a:off x="7749550" y="593367"/>
            <a:ext cx="1319100" cy="256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Wireless Router</a:t>
            </a:r>
            <a:endParaRPr/>
          </a:p>
          <a:p>
            <a:pPr marL="0" lvl="0" indent="0" algn="l" rtl="0">
              <a:spcBef>
                <a:spcPts val="0"/>
              </a:spcBef>
              <a:spcAft>
                <a:spcPts val="0"/>
              </a:spcAft>
              <a:buNone/>
            </a:pPr>
            <a:endParaRPr/>
          </a:p>
          <a:p>
            <a:pPr marL="0" lvl="0" indent="0" algn="l" rtl="0">
              <a:spcBef>
                <a:spcPts val="0"/>
              </a:spcBef>
              <a:spcAft>
                <a:spcPts val="0"/>
              </a:spcAft>
              <a:buNone/>
            </a:pPr>
            <a:r>
              <a:rPr lang="en" sz="1100" u="sng">
                <a:solidFill>
                  <a:schemeClr val="hlink"/>
                </a:solidFill>
                <a:hlinkClick r:id="rId4"/>
              </a:rPr>
              <a:t>https://www.amazon.com/Linksys-WRT54G-Wireless-G-Router/dp/B00007KDVI</a:t>
            </a:r>
            <a:endParaRPr sz="1100"/>
          </a:p>
          <a:p>
            <a:pPr marL="0" lvl="0" indent="0" algn="l" rtl="0">
              <a:spcBef>
                <a:spcPts val="0"/>
              </a:spcBef>
              <a:spcAft>
                <a:spcPts val="0"/>
              </a:spcAft>
              <a:buNone/>
            </a:pPr>
            <a:endParaRPr sz="1100"/>
          </a:p>
        </p:txBody>
      </p:sp>
      <p:pic>
        <p:nvPicPr>
          <p:cNvPr id="72" name="Google Shape;72;p15" descr="Image result for wireless access point"/>
          <p:cNvPicPr preferRelativeResize="0"/>
          <p:nvPr/>
        </p:nvPicPr>
        <p:blipFill>
          <a:blip r:embed="rId5">
            <a:alphaModFix/>
          </a:blip>
          <a:stretch>
            <a:fillRect/>
          </a:stretch>
        </p:blipFill>
        <p:spPr>
          <a:xfrm>
            <a:off x="5881725" y="4328167"/>
            <a:ext cx="3186924" cy="2388499"/>
          </a:xfrm>
          <a:prstGeom prst="rect">
            <a:avLst/>
          </a:prstGeom>
          <a:noFill/>
          <a:ln>
            <a:noFill/>
          </a:ln>
        </p:spPr>
      </p:pic>
      <p:sp>
        <p:nvSpPr>
          <p:cNvPr id="73" name="Google Shape;73;p15"/>
          <p:cNvSpPr txBox="1"/>
          <p:nvPr/>
        </p:nvSpPr>
        <p:spPr>
          <a:xfrm>
            <a:off x="4514850" y="4665417"/>
            <a:ext cx="1954500" cy="171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Wireless Access Point (WAP) </a:t>
            </a:r>
            <a:endParaRPr/>
          </a:p>
          <a:p>
            <a:pPr marL="0" lvl="0" indent="0" algn="l" rtl="0">
              <a:spcBef>
                <a:spcPts val="0"/>
              </a:spcBef>
              <a:spcAft>
                <a:spcPts val="0"/>
              </a:spcAft>
              <a:buNone/>
            </a:pPr>
            <a:endParaRPr/>
          </a:p>
          <a:p>
            <a:pPr marL="0" lvl="0" indent="0" algn="l" rtl="0">
              <a:spcBef>
                <a:spcPts val="0"/>
              </a:spcBef>
              <a:spcAft>
                <a:spcPts val="0"/>
              </a:spcAft>
              <a:buNone/>
            </a:pPr>
            <a:r>
              <a:rPr lang="en" sz="1100" u="sng">
                <a:solidFill>
                  <a:schemeClr val="hlink"/>
                </a:solidFill>
                <a:hlinkClick r:id="rId6"/>
              </a:rPr>
              <a:t>http://us.dlink.com/product-category/business-solutions/wireless/software-managed-access-points/</a:t>
            </a:r>
            <a:endParaRPr sz="1100"/>
          </a:p>
          <a:p>
            <a:pPr marL="0" lvl="0" indent="0" algn="l" rtl="0">
              <a:spcBef>
                <a:spcPts val="0"/>
              </a:spcBef>
              <a:spcAft>
                <a:spcPts val="0"/>
              </a:spcAft>
              <a:buNone/>
            </a:pPr>
            <a:endParaRPr sz="1100"/>
          </a:p>
        </p:txBody>
      </p:sp>
      <p:pic>
        <p:nvPicPr>
          <p:cNvPr id="74" name="Google Shape;74;p15" descr="http://s3.amazonaws.com/digitaltrends-uploads-prod/2016/12/13400996_l.jpg"/>
          <p:cNvPicPr preferRelativeResize="0"/>
          <p:nvPr/>
        </p:nvPicPr>
        <p:blipFill>
          <a:blip r:embed="rId7">
            <a:alphaModFix/>
          </a:blip>
          <a:stretch>
            <a:fillRect/>
          </a:stretch>
        </p:blipFill>
        <p:spPr>
          <a:xfrm>
            <a:off x="77276" y="5002672"/>
            <a:ext cx="1954501" cy="1713995"/>
          </a:xfrm>
          <a:prstGeom prst="rect">
            <a:avLst/>
          </a:prstGeom>
          <a:noFill/>
          <a:ln>
            <a:noFill/>
          </a:ln>
        </p:spPr>
      </p:pic>
      <p:sp>
        <p:nvSpPr>
          <p:cNvPr id="75" name="Google Shape;75;p15"/>
          <p:cNvSpPr txBox="1"/>
          <p:nvPr/>
        </p:nvSpPr>
        <p:spPr>
          <a:xfrm>
            <a:off x="2031775" y="5002667"/>
            <a:ext cx="1619100" cy="13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Ethernet</a:t>
            </a:r>
            <a:endParaRPr/>
          </a:p>
          <a:p>
            <a:pPr marL="0" lvl="0" indent="0" algn="l" rtl="0">
              <a:spcBef>
                <a:spcPts val="0"/>
              </a:spcBef>
              <a:spcAft>
                <a:spcPts val="0"/>
              </a:spcAft>
              <a:buNone/>
            </a:pPr>
            <a:endParaRPr/>
          </a:p>
          <a:p>
            <a:pPr marL="0" lvl="0" indent="0" algn="l" rtl="0">
              <a:spcBef>
                <a:spcPts val="0"/>
              </a:spcBef>
              <a:spcAft>
                <a:spcPts val="0"/>
              </a:spcAft>
              <a:buNone/>
            </a:pPr>
            <a:r>
              <a:rPr lang="en" sz="1100" u="sng">
                <a:solidFill>
                  <a:schemeClr val="hlink"/>
                </a:solidFill>
                <a:hlinkClick r:id="rId8"/>
              </a:rPr>
              <a:t>https://www.digitaltrends.com/computing/differences-between-ethernet-cables/</a:t>
            </a:r>
            <a:endParaRPr sz="1100"/>
          </a:p>
          <a:p>
            <a:pPr marL="0" lvl="0" indent="0" algn="l" rtl="0">
              <a:spcBef>
                <a:spcPts val="0"/>
              </a:spcBef>
              <a:spcAft>
                <a:spcPts val="0"/>
              </a:spcAft>
              <a:buNone/>
            </a:pPr>
            <a:endParaRPr sz="1100"/>
          </a:p>
        </p:txBody>
      </p:sp>
    </p:spTree>
    <p:extLst>
      <p:ext uri="{BB962C8B-B14F-4D97-AF65-F5344CB8AC3E}">
        <p14:creationId xmlns:p14="http://schemas.microsoft.com/office/powerpoint/2010/main" val="30827960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IP</a:t>
            </a:r>
            <a:endParaRPr/>
          </a:p>
        </p:txBody>
      </p:sp>
      <p:sp>
        <p:nvSpPr>
          <p:cNvPr id="73" name="Google Shape;73;p16"/>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Address of a machine on the Internet</a:t>
            </a:r>
            <a:endParaRPr/>
          </a:p>
          <a:p>
            <a:pPr marL="914400" lvl="1" indent="-317500" algn="l" rtl="0">
              <a:spcBef>
                <a:spcPts val="0"/>
              </a:spcBef>
              <a:spcAft>
                <a:spcPts val="0"/>
              </a:spcAft>
              <a:buSzPts val="1400"/>
              <a:buChar char="○"/>
            </a:pPr>
            <a:r>
              <a:rPr lang="en"/>
              <a:t>Ex: 172.217.12.211</a:t>
            </a:r>
            <a:endParaRPr/>
          </a:p>
          <a:p>
            <a:pPr marL="457200" lvl="0" indent="-342900" algn="l" rtl="0">
              <a:spcBef>
                <a:spcPts val="0"/>
              </a:spcBef>
              <a:spcAft>
                <a:spcPts val="0"/>
              </a:spcAft>
              <a:buSzPts val="1800"/>
              <a:buChar char="●"/>
            </a:pPr>
            <a:r>
              <a:rPr lang="en"/>
              <a:t>Routers read the address and send it to the next step</a:t>
            </a:r>
            <a:endParaRPr/>
          </a:p>
          <a:p>
            <a:pPr marL="457200" lvl="0" indent="-342900" algn="l" rtl="0">
              <a:spcBef>
                <a:spcPts val="0"/>
              </a:spcBef>
              <a:spcAft>
                <a:spcPts val="0"/>
              </a:spcAft>
              <a:buSzPts val="1800"/>
              <a:buChar char="●"/>
            </a:pPr>
            <a:r>
              <a:rPr lang="en"/>
              <a:t>Often read a prefix</a:t>
            </a:r>
            <a:endParaRPr/>
          </a:p>
          <a:p>
            <a:pPr marL="457200" lvl="0" indent="-342900" algn="l" rtl="0">
              <a:spcBef>
                <a:spcPts val="0"/>
              </a:spcBef>
              <a:spcAft>
                <a:spcPts val="0"/>
              </a:spcAft>
              <a:buSzPts val="1800"/>
              <a:buChar char="●"/>
            </a:pPr>
            <a:r>
              <a:rPr lang="en"/>
              <a:t>IPs with a common prefix are related</a:t>
            </a:r>
            <a:endParaRPr/>
          </a:p>
          <a:p>
            <a:pPr marL="457200" lvl="0" indent="-342900" algn="l" rtl="0">
              <a:spcBef>
                <a:spcPts val="0"/>
              </a:spcBef>
              <a:spcAft>
                <a:spcPts val="0"/>
              </a:spcAft>
              <a:buSzPts val="1800"/>
              <a:buChar char="●"/>
            </a:pPr>
            <a:r>
              <a:rPr lang="en"/>
              <a:t>Two parts: Network, host</a:t>
            </a:r>
            <a:endParaRPr/>
          </a:p>
          <a:p>
            <a:pPr marL="457200" lvl="0" indent="-342900" algn="l" rtl="0">
              <a:spcBef>
                <a:spcPts val="0"/>
              </a:spcBef>
              <a:spcAft>
                <a:spcPts val="0"/>
              </a:spcAft>
              <a:buSzPts val="1800"/>
              <a:buChar char="●"/>
            </a:pPr>
            <a:r>
              <a:rPr lang="en"/>
              <a:t>Organizations will receive a prefix and own all IP’s that start with that prefix</a:t>
            </a:r>
            <a:endParaRPr/>
          </a:p>
          <a:p>
            <a:pPr marL="914400" lvl="1" indent="-317500" algn="l" rtl="0">
              <a:spcBef>
                <a:spcPts val="0"/>
              </a:spcBef>
              <a:spcAft>
                <a:spcPts val="0"/>
              </a:spcAft>
              <a:buSzPts val="1400"/>
              <a:buChar char="○"/>
            </a:pPr>
            <a:r>
              <a:rPr lang="en"/>
              <a:t>One of Google’s ranges: </a:t>
            </a:r>
            <a:r>
              <a:rPr lang="en">
                <a:highlight>
                  <a:srgbClr val="FFFFFF"/>
                </a:highlight>
              </a:rPr>
              <a:t>172.217.0.0-172.217.255.255</a:t>
            </a:r>
            <a:endParaRPr>
              <a:highlight>
                <a:srgbClr val="FFFFFF"/>
              </a:highlight>
            </a:endParaRPr>
          </a:p>
          <a:p>
            <a:pPr marL="1371600" lvl="2" indent="-317500" algn="l" rtl="0">
              <a:spcBef>
                <a:spcPts val="0"/>
              </a:spcBef>
              <a:spcAft>
                <a:spcPts val="0"/>
              </a:spcAft>
              <a:buSzPts val="1400"/>
              <a:buChar char="■"/>
            </a:pPr>
            <a:r>
              <a:rPr lang="en">
                <a:highlight>
                  <a:srgbClr val="FFFFFF"/>
                </a:highlight>
              </a:rPr>
              <a:t>Network prefix: 172.217.x.x</a:t>
            </a:r>
            <a:endParaRPr>
              <a:highlight>
                <a:srgbClr val="FFFFFF"/>
              </a:highlight>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extLst>
      <p:ext uri="{BB962C8B-B14F-4D97-AF65-F5344CB8AC3E}">
        <p14:creationId xmlns:p14="http://schemas.microsoft.com/office/powerpoint/2010/main" val="13354175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IP</a:t>
            </a:r>
            <a:endParaRPr/>
          </a:p>
        </p:txBody>
      </p:sp>
      <p:sp>
        <p:nvSpPr>
          <p:cNvPr id="79" name="Google Shape;79;p17"/>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IPv4 (8.8.4.4)</a:t>
            </a:r>
            <a:endParaRPr/>
          </a:p>
          <a:p>
            <a:pPr marL="914400" lvl="1" indent="-317500" algn="l" rtl="0">
              <a:spcBef>
                <a:spcPts val="0"/>
              </a:spcBef>
              <a:spcAft>
                <a:spcPts val="0"/>
              </a:spcAft>
              <a:buSzPts val="1400"/>
              <a:buChar char="○"/>
            </a:pPr>
            <a:r>
              <a:rPr lang="en"/>
              <a:t>Consists of 4 numbers ranging from 0 to 255</a:t>
            </a:r>
            <a:endParaRPr/>
          </a:p>
          <a:p>
            <a:pPr marL="914400" lvl="1" indent="-317500" algn="l" rtl="0">
              <a:spcBef>
                <a:spcPts val="0"/>
              </a:spcBef>
              <a:spcAft>
                <a:spcPts val="0"/>
              </a:spcAft>
              <a:buSzPts val="1400"/>
              <a:buChar char="○"/>
            </a:pPr>
            <a:r>
              <a:rPr lang="en"/>
              <a:t>How many total addresses?</a:t>
            </a:r>
            <a:endParaRPr/>
          </a:p>
          <a:p>
            <a:pPr marL="1371600" lvl="2" indent="-317500" algn="l" rtl="0">
              <a:spcBef>
                <a:spcPts val="0"/>
              </a:spcBef>
              <a:spcAft>
                <a:spcPts val="0"/>
              </a:spcAft>
              <a:buSzPts val="1400"/>
              <a:buChar char="■"/>
            </a:pPr>
            <a:r>
              <a:rPr lang="en"/>
              <a:t>4 numbers, 8 bits each, 32 total bits, 2^32 total addresses</a:t>
            </a:r>
            <a:endParaRPr/>
          </a:p>
          <a:p>
            <a:pPr marL="1371600" lvl="2" indent="-317500" algn="l" rtl="0">
              <a:spcBef>
                <a:spcPts val="0"/>
              </a:spcBef>
              <a:spcAft>
                <a:spcPts val="0"/>
              </a:spcAft>
              <a:buSzPts val="1400"/>
              <a:buChar char="■"/>
            </a:pPr>
            <a:r>
              <a:rPr lang="en" sz="1150">
                <a:highlight>
                  <a:srgbClr val="FFFFFF"/>
                </a:highlight>
              </a:rPr>
              <a:t>4,294,967,296</a:t>
            </a:r>
            <a:endParaRPr sz="1150">
              <a:highlight>
                <a:srgbClr val="FFFFFF"/>
              </a:highlight>
            </a:endParaRPr>
          </a:p>
          <a:p>
            <a:pPr marL="914400" lvl="1" indent="-317500" algn="l" rtl="0">
              <a:spcBef>
                <a:spcPts val="0"/>
              </a:spcBef>
              <a:spcAft>
                <a:spcPts val="0"/>
              </a:spcAft>
              <a:buSzPts val="1400"/>
              <a:buChar char="○"/>
            </a:pPr>
            <a:r>
              <a:rPr lang="en">
                <a:highlight>
                  <a:srgbClr val="FFFFFF"/>
                </a:highlight>
              </a:rPr>
              <a:t>A lot, but not enough</a:t>
            </a:r>
            <a:endParaRPr/>
          </a:p>
          <a:p>
            <a:pPr marL="457200" lvl="0" indent="-342900" algn="l" rtl="0">
              <a:spcBef>
                <a:spcPts val="0"/>
              </a:spcBef>
              <a:spcAft>
                <a:spcPts val="0"/>
              </a:spcAft>
              <a:buSzPts val="1800"/>
              <a:buChar char="●"/>
            </a:pPr>
            <a:r>
              <a:rPr lang="en"/>
              <a:t>IPv6 (</a:t>
            </a:r>
            <a:r>
              <a:rPr lang="en" sz="1150">
                <a:solidFill>
                  <a:srgbClr val="333333"/>
                </a:solidFill>
                <a:highlight>
                  <a:srgbClr val="FFFFFF"/>
                </a:highlight>
              </a:rPr>
              <a:t>2001:4860:4860:0000:0000:0000:0000:8844</a:t>
            </a:r>
            <a:r>
              <a:rPr lang="en" sz="1200">
                <a:solidFill>
                  <a:srgbClr val="222222"/>
                </a:solidFill>
                <a:highlight>
                  <a:srgbClr val="FFFFFF"/>
                </a:highlight>
              </a:rPr>
              <a:t>)</a:t>
            </a:r>
            <a:endParaRPr/>
          </a:p>
          <a:p>
            <a:pPr marL="914400" lvl="1" indent="-317500" algn="l" rtl="0">
              <a:spcBef>
                <a:spcPts val="0"/>
              </a:spcBef>
              <a:spcAft>
                <a:spcPts val="0"/>
              </a:spcAft>
              <a:buSzPts val="1400"/>
              <a:buChar char="○"/>
            </a:pPr>
            <a:r>
              <a:rPr lang="en"/>
              <a:t>128 bit addresses</a:t>
            </a:r>
            <a:endParaRPr/>
          </a:p>
          <a:p>
            <a:pPr marL="914400" lvl="1" indent="-317500" algn="l" rtl="0">
              <a:spcBef>
                <a:spcPts val="0"/>
              </a:spcBef>
              <a:spcAft>
                <a:spcPts val="0"/>
              </a:spcAft>
              <a:buSzPts val="1400"/>
              <a:buChar char="○"/>
            </a:pPr>
            <a:r>
              <a:rPr lang="en"/>
              <a:t>2^128 total addresses</a:t>
            </a:r>
            <a:endParaRPr/>
          </a:p>
          <a:p>
            <a:pPr marL="1371600" lvl="2" indent="-298450" algn="l" rtl="0">
              <a:spcBef>
                <a:spcPts val="0"/>
              </a:spcBef>
              <a:spcAft>
                <a:spcPts val="0"/>
              </a:spcAft>
              <a:buSzPts val="1100"/>
              <a:buChar char="■"/>
            </a:pPr>
            <a:r>
              <a:rPr lang="en" sz="1100">
                <a:solidFill>
                  <a:srgbClr val="222222"/>
                </a:solidFill>
                <a:highlight>
                  <a:srgbClr val="FFFFFF"/>
                </a:highlight>
              </a:rPr>
              <a:t>340,282,366,920,938,463,463,374,607,431,768,211,456</a:t>
            </a:r>
            <a:endParaRPr sz="1050">
              <a:solidFill>
                <a:srgbClr val="222222"/>
              </a:solidFill>
              <a:highlight>
                <a:srgbClr val="FFFFFF"/>
              </a:highlight>
            </a:endParaRPr>
          </a:p>
          <a:p>
            <a:pPr marL="914400" lvl="1" indent="-317500" algn="l" rtl="0">
              <a:spcBef>
                <a:spcPts val="0"/>
              </a:spcBef>
              <a:spcAft>
                <a:spcPts val="0"/>
              </a:spcAft>
              <a:buSzPts val="1400"/>
              <a:buChar char="○"/>
            </a:pPr>
            <a:r>
              <a:rPr lang="en"/>
              <a:t>That should be enough</a:t>
            </a:r>
            <a:endParaRPr/>
          </a:p>
          <a:p>
            <a:pPr marL="914400" lvl="1" indent="-317500" algn="l" rtl="0">
              <a:spcBef>
                <a:spcPts val="0"/>
              </a:spcBef>
              <a:spcAft>
                <a:spcPts val="0"/>
              </a:spcAft>
              <a:buSzPts val="1400"/>
              <a:buChar char="○"/>
            </a:pPr>
            <a:r>
              <a:rPr lang="en"/>
              <a:t>Used in conjunction with IPv4</a:t>
            </a:r>
            <a:endParaRPr/>
          </a:p>
          <a:p>
            <a:pPr marL="914400" lvl="1" indent="-317500" algn="l" rtl="0">
              <a:spcBef>
                <a:spcPts val="0"/>
              </a:spcBef>
              <a:spcAft>
                <a:spcPts val="0"/>
              </a:spcAft>
              <a:buSzPts val="1400"/>
              <a:buChar char="○"/>
            </a:pPr>
            <a:r>
              <a:rPr lang="en"/>
              <a:t>Routers must be able to route both versions</a:t>
            </a:r>
            <a:endParaRPr/>
          </a:p>
        </p:txBody>
      </p:sp>
    </p:spTree>
    <p:extLst>
      <p:ext uri="{BB962C8B-B14F-4D97-AF65-F5344CB8AC3E}">
        <p14:creationId xmlns:p14="http://schemas.microsoft.com/office/powerpoint/2010/main" val="7754364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8"/>
          <p:cNvPicPr preferRelativeResize="0"/>
          <p:nvPr/>
        </p:nvPicPr>
        <p:blipFill>
          <a:blip r:embed="rId3">
            <a:alphaModFix/>
          </a:blip>
          <a:stretch>
            <a:fillRect/>
          </a:stretch>
        </p:blipFill>
        <p:spPr>
          <a:xfrm>
            <a:off x="730013" y="534900"/>
            <a:ext cx="7683975" cy="5343000"/>
          </a:xfrm>
          <a:prstGeom prst="rect">
            <a:avLst/>
          </a:prstGeom>
          <a:noFill/>
          <a:ln>
            <a:noFill/>
          </a:ln>
        </p:spPr>
      </p:pic>
      <p:sp>
        <p:nvSpPr>
          <p:cNvPr id="85" name="Google Shape;85;p18"/>
          <p:cNvSpPr txBox="1"/>
          <p:nvPr/>
        </p:nvSpPr>
        <p:spPr>
          <a:xfrm>
            <a:off x="1736750" y="5877900"/>
            <a:ext cx="5382000" cy="763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chemeClr val="dk1"/>
              </a:buClr>
              <a:buSzPts val="1100"/>
              <a:buFont typeface="Arial"/>
              <a:buNone/>
            </a:pPr>
            <a:r>
              <a:rPr lang="en"/>
              <a:t>From the IPv4 official standard: </a:t>
            </a:r>
            <a:r>
              <a:rPr lang="en" u="sng">
                <a:solidFill>
                  <a:schemeClr val="accent5"/>
                </a:solidFill>
                <a:hlinkClick r:id="rId4"/>
              </a:rPr>
              <a:t>https://tools.ietf.org/html/rfc791</a:t>
            </a:r>
            <a:endParaRPr/>
          </a:p>
        </p:txBody>
      </p:sp>
    </p:spTree>
    <p:extLst>
      <p:ext uri="{BB962C8B-B14F-4D97-AF65-F5344CB8AC3E}">
        <p14:creationId xmlns:p14="http://schemas.microsoft.com/office/powerpoint/2010/main" val="12064795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Domain Name Service (DNS)</a:t>
            </a:r>
            <a:endParaRPr/>
          </a:p>
        </p:txBody>
      </p:sp>
      <p:sp>
        <p:nvSpPr>
          <p:cNvPr id="91" name="Google Shape;91;p19"/>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We don’t want to remember IP address for all our favorite sites</a:t>
            </a:r>
            <a:endParaRPr/>
          </a:p>
          <a:p>
            <a:pPr marL="457200" lvl="0" indent="-342900" algn="l" rtl="0">
              <a:spcBef>
                <a:spcPts val="0"/>
              </a:spcBef>
              <a:spcAft>
                <a:spcPts val="0"/>
              </a:spcAft>
              <a:buSzPts val="1800"/>
              <a:buChar char="●"/>
            </a:pPr>
            <a:r>
              <a:rPr lang="en"/>
              <a:t>With DNS, we don’t have to</a:t>
            </a:r>
            <a:endParaRPr/>
          </a:p>
          <a:p>
            <a:pPr marL="457200" lvl="0" indent="-342900" algn="l" rtl="0">
              <a:spcBef>
                <a:spcPts val="0"/>
              </a:spcBef>
              <a:spcAft>
                <a:spcPts val="0"/>
              </a:spcAft>
              <a:buSzPts val="1800"/>
              <a:buChar char="●"/>
            </a:pPr>
            <a:r>
              <a:rPr lang="en"/>
              <a:t>DNS</a:t>
            </a:r>
            <a:endParaRPr/>
          </a:p>
          <a:p>
            <a:pPr marL="914400" lvl="1" indent="-317500" algn="l" rtl="0">
              <a:spcBef>
                <a:spcPts val="0"/>
              </a:spcBef>
              <a:spcAft>
                <a:spcPts val="0"/>
              </a:spcAft>
              <a:buSzPts val="1400"/>
              <a:buChar char="○"/>
            </a:pPr>
            <a:r>
              <a:rPr lang="en"/>
              <a:t>Remember a Domain Name instead of an IP address</a:t>
            </a:r>
            <a:endParaRPr/>
          </a:p>
          <a:p>
            <a:pPr marL="914400" lvl="1" indent="-317500" algn="l" rtl="0">
              <a:spcBef>
                <a:spcPts val="0"/>
              </a:spcBef>
              <a:spcAft>
                <a:spcPts val="0"/>
              </a:spcAft>
              <a:buSzPts val="1400"/>
              <a:buChar char="○"/>
            </a:pPr>
            <a:r>
              <a:rPr lang="en"/>
              <a:t>Domain Name: google.com</a:t>
            </a:r>
            <a:endParaRPr/>
          </a:p>
          <a:p>
            <a:pPr marL="914400" lvl="1" indent="-317500" algn="l" rtl="0">
              <a:spcBef>
                <a:spcPts val="0"/>
              </a:spcBef>
              <a:spcAft>
                <a:spcPts val="0"/>
              </a:spcAft>
              <a:buSzPts val="1400"/>
              <a:buChar char="○"/>
            </a:pPr>
            <a:r>
              <a:rPr lang="en"/>
              <a:t>When you click a link, first a DNS request is made to get the IP address for that Domain Name</a:t>
            </a:r>
            <a:endParaRPr/>
          </a:p>
          <a:p>
            <a:pPr marL="914400" lvl="1" indent="-317500" algn="l" rtl="0">
              <a:spcBef>
                <a:spcPts val="0"/>
              </a:spcBef>
              <a:spcAft>
                <a:spcPts val="0"/>
              </a:spcAft>
              <a:buSzPts val="1400"/>
              <a:buChar char="○"/>
            </a:pPr>
            <a:r>
              <a:rPr lang="en"/>
              <a:t>Then the IP address is used to make your request</a:t>
            </a:r>
            <a:endParaRPr/>
          </a:p>
          <a:p>
            <a:pPr marL="457200" lvl="0" indent="-342900" algn="l" rtl="0">
              <a:spcBef>
                <a:spcPts val="0"/>
              </a:spcBef>
              <a:spcAft>
                <a:spcPts val="0"/>
              </a:spcAft>
              <a:buSzPts val="1800"/>
              <a:buChar char="●"/>
            </a:pPr>
            <a:r>
              <a:rPr lang="en"/>
              <a:t>Can access sites directly by IP</a:t>
            </a:r>
            <a:endParaRPr/>
          </a:p>
          <a:p>
            <a:pPr marL="914400" lvl="1" indent="-317500" algn="l" rtl="0">
              <a:spcBef>
                <a:spcPts val="0"/>
              </a:spcBef>
              <a:spcAft>
                <a:spcPts val="0"/>
              </a:spcAft>
              <a:buSzPts val="1400"/>
              <a:buChar char="○"/>
            </a:pPr>
            <a:r>
              <a:rPr lang="en" u="sng">
                <a:solidFill>
                  <a:schemeClr val="hlink"/>
                </a:solidFill>
                <a:hlinkClick r:id="rId3"/>
              </a:rPr>
              <a:t>http://172.217.6.228/</a:t>
            </a:r>
            <a:endParaRPr/>
          </a:p>
          <a:p>
            <a:pPr marL="457200" lvl="0" indent="-342900" algn="l" rtl="0">
              <a:spcBef>
                <a:spcPts val="0"/>
              </a:spcBef>
              <a:spcAft>
                <a:spcPts val="0"/>
              </a:spcAft>
              <a:buSzPts val="1800"/>
              <a:buChar char="●"/>
            </a:pPr>
            <a:r>
              <a:rPr lang="en"/>
              <a:t>Not all sites allow direct IP access</a:t>
            </a:r>
            <a:endParaRPr/>
          </a:p>
          <a:p>
            <a:pPr marL="914400" lvl="1" indent="-317500" algn="l" rtl="0">
              <a:spcBef>
                <a:spcPts val="0"/>
              </a:spcBef>
              <a:spcAft>
                <a:spcPts val="0"/>
              </a:spcAft>
              <a:buSzPts val="1400"/>
              <a:buChar char="○"/>
            </a:pPr>
            <a:r>
              <a:rPr lang="en" u="sng">
                <a:solidFill>
                  <a:schemeClr val="hlink"/>
                </a:solidFill>
                <a:hlinkClick r:id="rId4"/>
              </a:rPr>
              <a:t>http://104.16.40.2/</a:t>
            </a:r>
            <a:endParaRPr/>
          </a:p>
          <a:p>
            <a:pPr marL="0" lvl="0" indent="0" algn="l" rtl="0">
              <a:spcBef>
                <a:spcPts val="1600"/>
              </a:spcBef>
              <a:spcAft>
                <a:spcPts val="1600"/>
              </a:spcAft>
              <a:buNone/>
            </a:pPr>
            <a:endParaRPr/>
          </a:p>
        </p:txBody>
      </p:sp>
    </p:spTree>
    <p:extLst>
      <p:ext uri="{BB962C8B-B14F-4D97-AF65-F5344CB8AC3E}">
        <p14:creationId xmlns:p14="http://schemas.microsoft.com/office/powerpoint/2010/main" val="21778276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Routing Through the Internet</a:t>
            </a:r>
            <a:endParaRPr/>
          </a:p>
        </p:txBody>
      </p:sp>
      <p:sp>
        <p:nvSpPr>
          <p:cNvPr id="97" name="Google Shape;97;p20"/>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ISP and Tier 1 networks contain many routers to direct Internet traffic</a:t>
            </a:r>
            <a:endParaRPr/>
          </a:p>
          <a:p>
            <a:pPr marL="914400" lvl="1" indent="-317500" algn="l" rtl="0">
              <a:spcBef>
                <a:spcPts val="0"/>
              </a:spcBef>
              <a:spcAft>
                <a:spcPts val="0"/>
              </a:spcAft>
              <a:buSzPts val="1400"/>
              <a:buChar char="○"/>
            </a:pPr>
            <a:r>
              <a:rPr lang="en"/>
              <a:t>These routers are made for speed!</a:t>
            </a:r>
            <a:endParaRPr/>
          </a:p>
          <a:p>
            <a:pPr marL="914400" lvl="1" indent="-317500" algn="l" rtl="0">
              <a:spcBef>
                <a:spcPts val="0"/>
              </a:spcBef>
              <a:spcAft>
                <a:spcPts val="0"/>
              </a:spcAft>
              <a:buSzPts val="1400"/>
              <a:buChar char="○"/>
            </a:pPr>
            <a:r>
              <a:rPr lang="en"/>
              <a:t>To maximize speed, they are simple</a:t>
            </a:r>
            <a:endParaRPr/>
          </a:p>
          <a:p>
            <a:pPr marL="914400" lvl="1" indent="-317500" algn="l" rtl="0">
              <a:spcBef>
                <a:spcPts val="0"/>
              </a:spcBef>
              <a:spcAft>
                <a:spcPts val="0"/>
              </a:spcAft>
              <a:buSzPts val="1400"/>
              <a:buChar char="○"/>
            </a:pPr>
            <a:r>
              <a:rPr lang="en"/>
              <a:t>The complexity of the Internet is in the users and CDNs</a:t>
            </a:r>
            <a:endParaRPr/>
          </a:p>
          <a:p>
            <a:pPr marL="457200" lvl="0" indent="-342900" algn="l" rtl="0">
              <a:spcBef>
                <a:spcPts val="0"/>
              </a:spcBef>
              <a:spcAft>
                <a:spcPts val="0"/>
              </a:spcAft>
              <a:buSzPts val="1800"/>
              <a:buChar char="●"/>
            </a:pPr>
            <a:r>
              <a:rPr lang="en"/>
              <a:t>Router reads the destination IP address of a packet and sends it to the next router</a:t>
            </a:r>
            <a:endParaRPr/>
          </a:p>
          <a:p>
            <a:pPr marL="914400" lvl="1" indent="-317500" algn="l" rtl="0">
              <a:spcBef>
                <a:spcPts val="0"/>
              </a:spcBef>
              <a:spcAft>
                <a:spcPts val="0"/>
              </a:spcAft>
              <a:buSzPts val="1400"/>
              <a:buChar char="○"/>
            </a:pPr>
            <a:r>
              <a:rPr lang="en"/>
              <a:t>Only knows the next step</a:t>
            </a:r>
            <a:endParaRPr/>
          </a:p>
          <a:p>
            <a:pPr marL="914400" lvl="1" indent="-317500" algn="l" rtl="0">
              <a:spcBef>
                <a:spcPts val="0"/>
              </a:spcBef>
              <a:spcAft>
                <a:spcPts val="0"/>
              </a:spcAft>
              <a:buSzPts val="1400"/>
              <a:buChar char="○"/>
            </a:pPr>
            <a:r>
              <a:rPr lang="en"/>
              <a:t>No one needs to map the entire Internet</a:t>
            </a:r>
            <a:endParaRPr/>
          </a:p>
          <a:p>
            <a:pPr marL="914400" lvl="1" indent="-317500" algn="l" rtl="0">
              <a:spcBef>
                <a:spcPts val="0"/>
              </a:spcBef>
              <a:spcAft>
                <a:spcPts val="0"/>
              </a:spcAft>
              <a:buSzPts val="1400"/>
              <a:buChar char="○"/>
            </a:pPr>
            <a:r>
              <a:rPr lang="en"/>
              <a:t>Networks change</a:t>
            </a:r>
            <a:endParaRPr/>
          </a:p>
          <a:p>
            <a:pPr marL="914400" lvl="1" indent="-317500" algn="l" rtl="0">
              <a:spcBef>
                <a:spcPts val="0"/>
              </a:spcBef>
              <a:spcAft>
                <a:spcPts val="0"/>
              </a:spcAft>
              <a:buSzPts val="1400"/>
              <a:buChar char="○"/>
            </a:pPr>
            <a:r>
              <a:rPr lang="en"/>
              <a:t>Routing tables can be updated</a:t>
            </a:r>
            <a:endParaRPr/>
          </a:p>
          <a:p>
            <a:pPr marL="0" lvl="0" indent="0" algn="l" rtl="0">
              <a:spcBef>
                <a:spcPts val="1600"/>
              </a:spcBef>
              <a:spcAft>
                <a:spcPts val="1600"/>
              </a:spcAft>
              <a:buNone/>
            </a:pPr>
            <a:endParaRPr/>
          </a:p>
        </p:txBody>
      </p:sp>
      <p:pic>
        <p:nvPicPr>
          <p:cNvPr id="98" name="Google Shape;98;p20" descr="Image result for router ip forwarding table example"/>
          <p:cNvPicPr preferRelativeResize="0"/>
          <p:nvPr/>
        </p:nvPicPr>
        <p:blipFill>
          <a:blip r:embed="rId3">
            <a:alphaModFix/>
          </a:blip>
          <a:stretch>
            <a:fillRect/>
          </a:stretch>
        </p:blipFill>
        <p:spPr>
          <a:xfrm>
            <a:off x="5534325" y="3600768"/>
            <a:ext cx="3183450" cy="3119633"/>
          </a:xfrm>
          <a:prstGeom prst="rect">
            <a:avLst/>
          </a:prstGeom>
          <a:noFill/>
          <a:ln>
            <a:noFill/>
          </a:ln>
        </p:spPr>
      </p:pic>
      <p:sp>
        <p:nvSpPr>
          <p:cNvPr id="99" name="Google Shape;99;p20"/>
          <p:cNvSpPr txBox="1"/>
          <p:nvPr/>
        </p:nvSpPr>
        <p:spPr>
          <a:xfrm>
            <a:off x="2872350" y="5956800"/>
            <a:ext cx="2700600" cy="76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u="sng">
                <a:solidFill>
                  <a:schemeClr val="hlink"/>
                </a:solidFill>
                <a:hlinkClick r:id="rId4"/>
              </a:rPr>
              <a:t>https://superuser.com/questions/959242/how-is-next-hop-defined-in-routing-table</a:t>
            </a:r>
            <a:endParaRPr sz="1100"/>
          </a:p>
          <a:p>
            <a:pPr marL="0" lvl="0" indent="0" algn="l" rtl="0">
              <a:spcBef>
                <a:spcPts val="0"/>
              </a:spcBef>
              <a:spcAft>
                <a:spcPts val="0"/>
              </a:spcAft>
              <a:buNone/>
            </a:pPr>
            <a:endParaRPr/>
          </a:p>
        </p:txBody>
      </p:sp>
    </p:spTree>
    <p:extLst>
      <p:ext uri="{BB962C8B-B14F-4D97-AF65-F5344CB8AC3E}">
        <p14:creationId xmlns:p14="http://schemas.microsoft.com/office/powerpoint/2010/main" val="42208336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1"/>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Transmission Control Protocol (TCP)</a:t>
            </a:r>
            <a:endParaRPr/>
          </a:p>
        </p:txBody>
      </p:sp>
      <p:sp>
        <p:nvSpPr>
          <p:cNvPr id="105" name="Google Shape;105;p21"/>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The Internet is unreliable</a:t>
            </a:r>
            <a:endParaRPr/>
          </a:p>
          <a:p>
            <a:pPr marL="914400" lvl="1" indent="-317500" algn="l" rtl="0">
              <a:spcBef>
                <a:spcPts val="0"/>
              </a:spcBef>
              <a:spcAft>
                <a:spcPts val="0"/>
              </a:spcAft>
              <a:buSzPts val="1400"/>
              <a:buChar char="○"/>
            </a:pPr>
            <a:r>
              <a:rPr lang="en"/>
              <a:t>Router sends a packet to its next step, then forgets about it</a:t>
            </a:r>
            <a:endParaRPr/>
          </a:p>
          <a:p>
            <a:pPr marL="914400" lvl="1" indent="-317500" algn="l" rtl="0">
              <a:spcBef>
                <a:spcPts val="0"/>
              </a:spcBef>
              <a:spcAft>
                <a:spcPts val="0"/>
              </a:spcAft>
              <a:buSzPts val="1400"/>
              <a:buChar char="○"/>
            </a:pPr>
            <a:r>
              <a:rPr lang="en"/>
              <a:t>May have sent packets to a failed router</a:t>
            </a:r>
            <a:endParaRPr/>
          </a:p>
          <a:p>
            <a:pPr marL="914400" lvl="1" indent="-317500" algn="l" rtl="0">
              <a:spcBef>
                <a:spcPts val="0"/>
              </a:spcBef>
              <a:spcAft>
                <a:spcPts val="0"/>
              </a:spcAft>
              <a:buSzPts val="1400"/>
              <a:buChar char="○"/>
            </a:pPr>
            <a:r>
              <a:rPr lang="en"/>
              <a:t>Cables may be cut</a:t>
            </a:r>
            <a:endParaRPr/>
          </a:p>
          <a:p>
            <a:pPr marL="914400" lvl="1" indent="-317500" algn="l" rtl="0">
              <a:spcBef>
                <a:spcPts val="0"/>
              </a:spcBef>
              <a:spcAft>
                <a:spcPts val="0"/>
              </a:spcAft>
              <a:buSzPts val="1400"/>
              <a:buChar char="○"/>
            </a:pPr>
            <a:r>
              <a:rPr lang="en"/>
              <a:t>Regions can have power outages</a:t>
            </a:r>
            <a:endParaRPr/>
          </a:p>
          <a:p>
            <a:pPr marL="914400" lvl="1" indent="-317500" algn="l" rtl="0">
              <a:spcBef>
                <a:spcPts val="0"/>
              </a:spcBef>
              <a:spcAft>
                <a:spcPts val="0"/>
              </a:spcAft>
              <a:buSzPts val="1400"/>
              <a:buChar char="○"/>
            </a:pPr>
            <a:r>
              <a:rPr lang="en"/>
              <a:t>Router never gets confirmation of delivery even if the packet made it to its destination</a:t>
            </a:r>
            <a:endParaRPr/>
          </a:p>
          <a:p>
            <a:pPr marL="457200" lvl="0" indent="-342900" algn="l" rtl="0">
              <a:spcBef>
                <a:spcPts val="0"/>
              </a:spcBef>
              <a:spcAft>
                <a:spcPts val="0"/>
              </a:spcAft>
              <a:buSzPts val="1800"/>
              <a:buChar char="●"/>
            </a:pPr>
            <a:r>
              <a:rPr lang="en"/>
              <a:t>Internet users and CDNs are responsible for reliability</a:t>
            </a:r>
            <a:endParaRPr/>
          </a:p>
          <a:p>
            <a:pPr marL="457200" lvl="0" indent="-342900" algn="l" rtl="0">
              <a:spcBef>
                <a:spcPts val="0"/>
              </a:spcBef>
              <a:spcAft>
                <a:spcPts val="0"/>
              </a:spcAft>
              <a:buSzPts val="1800"/>
              <a:buChar char="●"/>
            </a:pPr>
            <a:r>
              <a:rPr lang="en"/>
              <a:t>How?</a:t>
            </a:r>
            <a:endParaRPr/>
          </a:p>
          <a:p>
            <a:pPr marL="914400" lvl="1" indent="-317500" algn="l" rtl="0">
              <a:spcBef>
                <a:spcPts val="0"/>
              </a:spcBef>
              <a:spcAft>
                <a:spcPts val="0"/>
              </a:spcAft>
              <a:buSzPts val="1400"/>
              <a:buChar char="○"/>
            </a:pPr>
            <a:r>
              <a:rPr lang="en"/>
              <a:t>Timeout</a:t>
            </a:r>
            <a:endParaRPr/>
          </a:p>
          <a:p>
            <a:pPr marL="914400" lvl="1" indent="-317500" algn="l" rtl="0">
              <a:spcBef>
                <a:spcPts val="0"/>
              </a:spcBef>
              <a:spcAft>
                <a:spcPts val="0"/>
              </a:spcAft>
              <a:buSzPts val="1400"/>
              <a:buChar char="○"/>
            </a:pPr>
            <a:r>
              <a:rPr lang="en"/>
              <a:t>TCP</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extLst>
      <p:ext uri="{BB962C8B-B14F-4D97-AF65-F5344CB8AC3E}">
        <p14:creationId xmlns:p14="http://schemas.microsoft.com/office/powerpoint/2010/main" val="1396402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2"/>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TCP: Making a Connection</a:t>
            </a:r>
            <a:endParaRPr/>
          </a:p>
        </p:txBody>
      </p:sp>
      <p:sp>
        <p:nvSpPr>
          <p:cNvPr id="111" name="Google Shape;111;p22"/>
          <p:cNvSpPr txBox="1">
            <a:spLocks noGrp="1"/>
          </p:cNvSpPr>
          <p:nvPr>
            <p:ph type="body" idx="1"/>
          </p:nvPr>
        </p:nvSpPr>
        <p:spPr>
          <a:xfrm>
            <a:off x="311700" y="1536633"/>
            <a:ext cx="50169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3-way handshake to confirm a connection</a:t>
            </a:r>
            <a:endParaRPr/>
          </a:p>
          <a:p>
            <a:pPr marL="457200" lvl="0" indent="-342900" algn="l" rtl="0">
              <a:spcBef>
                <a:spcPts val="0"/>
              </a:spcBef>
              <a:spcAft>
                <a:spcPts val="0"/>
              </a:spcAft>
              <a:buSzPts val="1800"/>
              <a:buChar char="●"/>
            </a:pPr>
            <a:r>
              <a:rPr lang="en"/>
              <a:t>SYN</a:t>
            </a:r>
            <a:endParaRPr/>
          </a:p>
          <a:p>
            <a:pPr marL="914400" lvl="1" indent="-317500" algn="l" rtl="0">
              <a:spcBef>
                <a:spcPts val="0"/>
              </a:spcBef>
              <a:spcAft>
                <a:spcPts val="0"/>
              </a:spcAft>
              <a:buSzPts val="1400"/>
              <a:buChar char="○"/>
            </a:pPr>
            <a:r>
              <a:rPr lang="en"/>
              <a:t>Client sends a packet with a random number to the server</a:t>
            </a:r>
            <a:endParaRPr/>
          </a:p>
          <a:p>
            <a:pPr marL="457200" lvl="0" indent="-342900" algn="l" rtl="0">
              <a:spcBef>
                <a:spcPts val="0"/>
              </a:spcBef>
              <a:spcAft>
                <a:spcPts val="0"/>
              </a:spcAft>
              <a:buSzPts val="1800"/>
              <a:buChar char="●"/>
            </a:pPr>
            <a:r>
              <a:rPr lang="en"/>
              <a:t>SYN-ACK</a:t>
            </a:r>
            <a:endParaRPr/>
          </a:p>
          <a:p>
            <a:pPr marL="914400" lvl="1" indent="-317500" algn="l" rtl="0">
              <a:spcBef>
                <a:spcPts val="0"/>
              </a:spcBef>
              <a:spcAft>
                <a:spcPts val="0"/>
              </a:spcAft>
              <a:buSzPts val="1400"/>
              <a:buChar char="○"/>
            </a:pPr>
            <a:r>
              <a:rPr lang="en"/>
              <a:t>Server acknowledges that it received the client’s SYN by returning the random number+1</a:t>
            </a:r>
            <a:endParaRPr/>
          </a:p>
          <a:p>
            <a:pPr marL="914400" lvl="1" indent="-317500" algn="l" rtl="0">
              <a:spcBef>
                <a:spcPts val="0"/>
              </a:spcBef>
              <a:spcAft>
                <a:spcPts val="0"/>
              </a:spcAft>
              <a:buSzPts val="1400"/>
              <a:buChar char="○"/>
            </a:pPr>
            <a:r>
              <a:rPr lang="en"/>
              <a:t>Also send another random number</a:t>
            </a:r>
            <a:endParaRPr/>
          </a:p>
          <a:p>
            <a:pPr marL="457200" lvl="0" indent="-342900" algn="l" rtl="0">
              <a:spcBef>
                <a:spcPts val="0"/>
              </a:spcBef>
              <a:spcAft>
                <a:spcPts val="0"/>
              </a:spcAft>
              <a:buSzPts val="1800"/>
              <a:buChar char="●"/>
            </a:pPr>
            <a:r>
              <a:rPr lang="en"/>
              <a:t>ACK</a:t>
            </a:r>
            <a:endParaRPr/>
          </a:p>
          <a:p>
            <a:pPr marL="914400" lvl="1" indent="-317500" algn="l" rtl="0">
              <a:spcBef>
                <a:spcPts val="0"/>
              </a:spcBef>
              <a:spcAft>
                <a:spcPts val="0"/>
              </a:spcAft>
              <a:buSzPts val="1400"/>
              <a:buChar char="○"/>
            </a:pPr>
            <a:r>
              <a:rPr lang="en"/>
              <a:t>Client returns the server's random number plus 1</a:t>
            </a:r>
            <a:endParaRPr/>
          </a:p>
          <a:p>
            <a:pPr marL="457200" lvl="0" indent="-342900" algn="l" rtl="0">
              <a:spcBef>
                <a:spcPts val="0"/>
              </a:spcBef>
              <a:spcAft>
                <a:spcPts val="0"/>
              </a:spcAft>
              <a:buSzPts val="1800"/>
              <a:buChar char="●"/>
            </a:pPr>
            <a:r>
              <a:rPr lang="en"/>
              <a:t>After all three steps, boths side have verified the connection</a:t>
            </a:r>
            <a:endParaRPr/>
          </a:p>
        </p:txBody>
      </p:sp>
      <p:pic>
        <p:nvPicPr>
          <p:cNvPr id="112" name="Google Shape;112;p22" descr="Image result for 3-way handshake tcp"/>
          <p:cNvPicPr preferRelativeResize="0"/>
          <p:nvPr/>
        </p:nvPicPr>
        <p:blipFill>
          <a:blip r:embed="rId3">
            <a:alphaModFix/>
          </a:blip>
          <a:stretch>
            <a:fillRect/>
          </a:stretch>
        </p:blipFill>
        <p:spPr>
          <a:xfrm>
            <a:off x="5389750" y="2584600"/>
            <a:ext cx="3572250" cy="2619667"/>
          </a:xfrm>
          <a:prstGeom prst="rect">
            <a:avLst/>
          </a:prstGeom>
          <a:noFill/>
          <a:ln>
            <a:noFill/>
          </a:ln>
        </p:spPr>
      </p:pic>
      <p:sp>
        <p:nvSpPr>
          <p:cNvPr id="113" name="Google Shape;113;p22"/>
          <p:cNvSpPr txBox="1"/>
          <p:nvPr/>
        </p:nvSpPr>
        <p:spPr>
          <a:xfrm>
            <a:off x="5836625" y="5320233"/>
            <a:ext cx="2118300" cy="53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u="sng">
                <a:solidFill>
                  <a:schemeClr val="hlink"/>
                </a:solidFill>
                <a:hlinkClick r:id="rId4"/>
              </a:rPr>
              <a:t>https://lwn.net/Articles/508865/</a:t>
            </a:r>
            <a:endParaRPr sz="1100"/>
          </a:p>
          <a:p>
            <a:pPr marL="0" lvl="0" indent="0" algn="l" rtl="0">
              <a:spcBef>
                <a:spcPts val="0"/>
              </a:spcBef>
              <a:spcAft>
                <a:spcPts val="0"/>
              </a:spcAft>
              <a:buNone/>
            </a:pPr>
            <a:endParaRPr/>
          </a:p>
        </p:txBody>
      </p:sp>
    </p:spTree>
    <p:extLst>
      <p:ext uri="{BB962C8B-B14F-4D97-AF65-F5344CB8AC3E}">
        <p14:creationId xmlns:p14="http://schemas.microsoft.com/office/powerpoint/2010/main" val="25643837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3"/>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TCP: Transmitting Data</a:t>
            </a:r>
            <a:endParaRPr/>
          </a:p>
        </p:txBody>
      </p:sp>
      <p:sp>
        <p:nvSpPr>
          <p:cNvPr id="119" name="Google Shape;119;p23"/>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Data is often too large for a single packet</a:t>
            </a:r>
            <a:endParaRPr/>
          </a:p>
          <a:p>
            <a:pPr marL="457200" lvl="0" indent="-342900" algn="l" rtl="0">
              <a:spcBef>
                <a:spcPts val="0"/>
              </a:spcBef>
              <a:spcAft>
                <a:spcPts val="0"/>
              </a:spcAft>
              <a:buSzPts val="1800"/>
              <a:buChar char="●"/>
            </a:pPr>
            <a:r>
              <a:rPr lang="en"/>
              <a:t>Divide data into smaller packets</a:t>
            </a:r>
            <a:endParaRPr/>
          </a:p>
          <a:p>
            <a:pPr marL="457200" lvl="0" indent="-342900" algn="l" rtl="0">
              <a:spcBef>
                <a:spcPts val="0"/>
              </a:spcBef>
              <a:spcAft>
                <a:spcPts val="0"/>
              </a:spcAft>
              <a:buSzPts val="1800"/>
              <a:buChar char="●"/>
            </a:pPr>
            <a:r>
              <a:rPr lang="en"/>
              <a:t>Receiver reassembles the packets on the other side of the Internet</a:t>
            </a:r>
            <a:endParaRPr/>
          </a:p>
          <a:p>
            <a:pPr marL="457200" lvl="0" indent="-342900" algn="l" rtl="0">
              <a:spcBef>
                <a:spcPts val="0"/>
              </a:spcBef>
              <a:spcAft>
                <a:spcPts val="0"/>
              </a:spcAft>
              <a:buSzPts val="1800"/>
              <a:buChar char="●"/>
            </a:pPr>
            <a:r>
              <a:rPr lang="en"/>
              <a:t>Once a connection is established, send all the packets</a:t>
            </a:r>
            <a:endParaRPr/>
          </a:p>
          <a:p>
            <a:pPr marL="457200" lvl="0" indent="-342900" algn="l" rtl="0">
              <a:spcBef>
                <a:spcPts val="0"/>
              </a:spcBef>
              <a:spcAft>
                <a:spcPts val="0"/>
              </a:spcAft>
              <a:buSzPts val="1800"/>
              <a:buChar char="●"/>
            </a:pPr>
            <a:r>
              <a:rPr lang="en"/>
              <a:t>Packets can arrive out of order</a:t>
            </a:r>
            <a:endParaRPr/>
          </a:p>
          <a:p>
            <a:pPr marL="914400" lvl="1" indent="-317500" algn="l" rtl="0">
              <a:spcBef>
                <a:spcPts val="0"/>
              </a:spcBef>
              <a:spcAft>
                <a:spcPts val="0"/>
              </a:spcAft>
              <a:buSzPts val="1400"/>
              <a:buChar char="○"/>
            </a:pPr>
            <a:r>
              <a:rPr lang="en"/>
              <a:t>Each packet contains a sequence number for reordering</a:t>
            </a:r>
            <a:endParaRPr/>
          </a:p>
          <a:p>
            <a:pPr marL="914400" lvl="1" indent="-317500" algn="l" rtl="0">
              <a:spcBef>
                <a:spcPts val="0"/>
              </a:spcBef>
              <a:spcAft>
                <a:spcPts val="0"/>
              </a:spcAft>
              <a:buSzPts val="1400"/>
              <a:buChar char="○"/>
            </a:pPr>
            <a:r>
              <a:rPr lang="en"/>
              <a:t>If a sequence number is missing, request a resend</a:t>
            </a:r>
            <a:endParaRPr/>
          </a:p>
          <a:p>
            <a:pPr marL="457200" lvl="0" indent="-342900" algn="l" rtl="0">
              <a:spcBef>
                <a:spcPts val="0"/>
              </a:spcBef>
              <a:spcAft>
                <a:spcPts val="0"/>
              </a:spcAft>
              <a:buSzPts val="1800"/>
              <a:buChar char="●"/>
            </a:pPr>
            <a:r>
              <a:rPr lang="en"/>
              <a:t>Many streams simultaneously</a:t>
            </a:r>
            <a:endParaRPr/>
          </a:p>
          <a:p>
            <a:pPr marL="914400" lvl="1" indent="-317500" algn="l" rtl="0">
              <a:spcBef>
                <a:spcPts val="0"/>
              </a:spcBef>
              <a:spcAft>
                <a:spcPts val="0"/>
              </a:spcAft>
              <a:buSzPts val="1400"/>
              <a:buChar char="○"/>
            </a:pPr>
            <a:r>
              <a:rPr lang="en"/>
              <a:t>TCP uses port numbers</a:t>
            </a:r>
            <a:endParaRPr/>
          </a:p>
          <a:p>
            <a:pPr marL="914400" lvl="1" indent="-317500" algn="l" rtl="0">
              <a:spcBef>
                <a:spcPts val="0"/>
              </a:spcBef>
              <a:spcAft>
                <a:spcPts val="0"/>
              </a:spcAft>
              <a:buSzPts val="1400"/>
              <a:buChar char="○"/>
            </a:pPr>
            <a:r>
              <a:rPr lang="en"/>
              <a:t>Port number routes communication at the machine level</a:t>
            </a:r>
            <a:endParaRPr/>
          </a:p>
          <a:p>
            <a:pPr marL="914400" lvl="1" indent="-317500" algn="l" rtl="0">
              <a:spcBef>
                <a:spcPts val="0"/>
              </a:spcBef>
              <a:spcAft>
                <a:spcPts val="0"/>
              </a:spcAft>
              <a:buSzPts val="1400"/>
              <a:buChar char="○"/>
            </a:pPr>
            <a:r>
              <a:rPr lang="en"/>
              <a:t>Different programs communicate with different ports</a:t>
            </a:r>
            <a:endParaRPr/>
          </a:p>
          <a:p>
            <a:pPr marL="914400" lvl="1" indent="-317500" algn="l" rtl="0">
              <a:spcBef>
                <a:spcPts val="0"/>
              </a:spcBef>
              <a:spcAft>
                <a:spcPts val="0"/>
              </a:spcAft>
              <a:buSzPts val="1400"/>
              <a:buChar char="○"/>
            </a:pPr>
            <a:r>
              <a:rPr lang="en"/>
              <a:t>Allows multiple programs to all use the Internet</a:t>
            </a:r>
            <a:endParaRPr/>
          </a:p>
          <a:p>
            <a:pPr marL="914400" lvl="1" indent="-317500" algn="l" rtl="0">
              <a:spcBef>
                <a:spcPts val="0"/>
              </a:spcBef>
              <a:spcAft>
                <a:spcPts val="0"/>
              </a:spcAft>
              <a:buSzPts val="1400"/>
              <a:buChar char="○"/>
            </a:pPr>
            <a:r>
              <a:rPr lang="en"/>
              <a:t>Ex: Web browsers use ports 80 and 443</a:t>
            </a:r>
            <a:endParaRPr/>
          </a:p>
        </p:txBody>
      </p:sp>
    </p:spTree>
    <p:extLst>
      <p:ext uri="{BB962C8B-B14F-4D97-AF65-F5344CB8AC3E}">
        <p14:creationId xmlns:p14="http://schemas.microsoft.com/office/powerpoint/2010/main" val="365563336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4"/>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Live Demos</a:t>
            </a:r>
            <a:endParaRPr/>
          </a:p>
        </p:txBody>
      </p:sp>
      <p:sp>
        <p:nvSpPr>
          <p:cNvPr id="125" name="Google Shape;125;p24"/>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long does it take to load a website? (Browser console)</a:t>
            </a:r>
            <a:endParaRPr/>
          </a:p>
          <a:p>
            <a:pPr marL="0" lvl="0" indent="0" algn="l" rtl="0">
              <a:spcBef>
                <a:spcPts val="1600"/>
              </a:spcBef>
              <a:spcAft>
                <a:spcPts val="0"/>
              </a:spcAft>
              <a:buNone/>
            </a:pPr>
            <a:r>
              <a:rPr lang="en"/>
              <a:t>What’s the path of a packet? (Traceroute)</a:t>
            </a:r>
            <a:endParaRPr/>
          </a:p>
          <a:p>
            <a:pPr marL="0" lvl="0" indent="0" algn="l" rtl="0">
              <a:spcBef>
                <a:spcPts val="1600"/>
              </a:spcBef>
              <a:spcAft>
                <a:spcPts val="1600"/>
              </a:spcAft>
              <a:buNone/>
            </a:pPr>
            <a:r>
              <a:rPr lang="en"/>
              <a:t>	</a:t>
            </a:r>
            <a:endParaRPr/>
          </a:p>
        </p:txBody>
      </p:sp>
    </p:spTree>
    <p:extLst>
      <p:ext uri="{BB962C8B-B14F-4D97-AF65-F5344CB8AC3E}">
        <p14:creationId xmlns:p14="http://schemas.microsoft.com/office/powerpoint/2010/main" val="24938402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5"/>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Thought on Security and Privacy</a:t>
            </a:r>
            <a:endParaRPr/>
          </a:p>
        </p:txBody>
      </p:sp>
      <p:sp>
        <p:nvSpPr>
          <p:cNvPr id="131" name="Google Shape;131;p25"/>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How to secure your data and protect your privacy?</a:t>
            </a:r>
            <a:endParaRPr/>
          </a:p>
          <a:p>
            <a:pPr marL="914400" lvl="1" indent="-317500" algn="l" rtl="0">
              <a:spcBef>
                <a:spcPts val="0"/>
              </a:spcBef>
              <a:spcAft>
                <a:spcPts val="0"/>
              </a:spcAft>
              <a:buSzPts val="1400"/>
              <a:buChar char="○"/>
            </a:pPr>
            <a:r>
              <a:rPr lang="en"/>
              <a:t>Encryption!</a:t>
            </a:r>
            <a:endParaRPr/>
          </a:p>
          <a:p>
            <a:pPr marL="914400" lvl="1" indent="-317500" algn="l" rtl="0">
              <a:spcBef>
                <a:spcPts val="0"/>
              </a:spcBef>
              <a:spcAft>
                <a:spcPts val="0"/>
              </a:spcAft>
              <a:buSzPts val="1400"/>
              <a:buChar char="○"/>
            </a:pPr>
            <a:r>
              <a:rPr lang="en"/>
              <a:t>More later</a:t>
            </a:r>
            <a:endParaRPr/>
          </a:p>
          <a:p>
            <a:pPr marL="457200" lvl="0" indent="-342900" algn="l" rtl="0">
              <a:spcBef>
                <a:spcPts val="0"/>
              </a:spcBef>
              <a:spcAft>
                <a:spcPts val="0"/>
              </a:spcAft>
              <a:buSzPts val="1800"/>
              <a:buChar char="●"/>
            </a:pPr>
            <a:r>
              <a:rPr lang="en"/>
              <a:t>No matter how you encrypt your data, your ISP and Tier 1 networks must always know 2 things:</a:t>
            </a:r>
            <a:endParaRPr/>
          </a:p>
          <a:p>
            <a:pPr marL="914400" lvl="1" indent="-317500" algn="l" rtl="0">
              <a:spcBef>
                <a:spcPts val="0"/>
              </a:spcBef>
              <a:spcAft>
                <a:spcPts val="0"/>
              </a:spcAft>
              <a:buSzPts val="1400"/>
              <a:buChar char="○"/>
            </a:pPr>
            <a:r>
              <a:rPr lang="en"/>
              <a:t>Source IP Address</a:t>
            </a:r>
            <a:endParaRPr/>
          </a:p>
          <a:p>
            <a:pPr marL="914400" lvl="1" indent="-317500" algn="l" rtl="0">
              <a:spcBef>
                <a:spcPts val="0"/>
              </a:spcBef>
              <a:spcAft>
                <a:spcPts val="0"/>
              </a:spcAft>
              <a:buSzPts val="1400"/>
              <a:buChar char="○"/>
            </a:pPr>
            <a:r>
              <a:rPr lang="en"/>
              <a:t>Destination IP Address</a:t>
            </a:r>
            <a:endParaRPr/>
          </a:p>
          <a:p>
            <a:pPr marL="457200" lvl="0" indent="-342900" algn="l" rtl="0">
              <a:spcBef>
                <a:spcPts val="0"/>
              </a:spcBef>
              <a:spcAft>
                <a:spcPts val="0"/>
              </a:spcAft>
              <a:buSzPts val="1800"/>
              <a:buChar char="●"/>
            </a:pPr>
            <a:r>
              <a:rPr lang="en"/>
              <a:t>Therefore: They HAVE to know what servers you’re connecting to, even if they don’t know what you are saying</a:t>
            </a:r>
            <a:endParaRPr/>
          </a:p>
        </p:txBody>
      </p:sp>
    </p:spTree>
    <p:extLst>
      <p:ext uri="{BB962C8B-B14F-4D97-AF65-F5344CB8AC3E}">
        <p14:creationId xmlns:p14="http://schemas.microsoft.com/office/powerpoint/2010/main" val="33229142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6"/>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a:t>
            </a:r>
            <a:endParaRPr/>
          </a:p>
        </p:txBody>
      </p:sp>
      <p:sp>
        <p:nvSpPr>
          <p:cNvPr id="81" name="Google Shape;81;p16"/>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However you connect your machine to your network</a:t>
            </a:r>
            <a:endParaRPr/>
          </a:p>
          <a:p>
            <a:pPr marL="914400" lvl="1" indent="-317500" algn="l" rtl="0">
              <a:spcBef>
                <a:spcPts val="0"/>
              </a:spcBef>
              <a:spcAft>
                <a:spcPts val="0"/>
              </a:spcAft>
              <a:buSzPts val="1400"/>
              <a:buChar char="○"/>
            </a:pPr>
            <a:r>
              <a:rPr lang="en"/>
              <a:t>you are connected to everyone else on that network</a:t>
            </a:r>
            <a:endParaRPr/>
          </a:p>
          <a:p>
            <a:pPr marL="914400" lvl="1" indent="-317500" algn="l" rtl="0">
              <a:spcBef>
                <a:spcPts val="0"/>
              </a:spcBef>
              <a:spcAft>
                <a:spcPts val="0"/>
              </a:spcAft>
              <a:buSzPts val="1400"/>
              <a:buChar char="○"/>
            </a:pPr>
            <a:r>
              <a:rPr lang="en"/>
              <a:t>We often call this a Local Area Network (LAN)</a:t>
            </a:r>
            <a:endParaRPr/>
          </a:p>
          <a:p>
            <a:pPr marL="914400" lvl="1" indent="-317500" algn="l" rtl="0">
              <a:spcBef>
                <a:spcPts val="0"/>
              </a:spcBef>
              <a:spcAft>
                <a:spcPts val="0"/>
              </a:spcAft>
              <a:buSzPts val="1400"/>
              <a:buChar char="○"/>
            </a:pPr>
            <a:r>
              <a:rPr lang="en"/>
              <a:t>Great for gaming will almost no lag</a:t>
            </a:r>
            <a:endParaRPr/>
          </a:p>
          <a:p>
            <a:pPr marL="457200" lvl="0" indent="-342900" algn="l" rtl="0">
              <a:spcBef>
                <a:spcPts val="0"/>
              </a:spcBef>
              <a:spcAft>
                <a:spcPts val="0"/>
              </a:spcAft>
              <a:buSzPts val="1800"/>
              <a:buChar char="●"/>
            </a:pPr>
            <a:r>
              <a:rPr lang="en"/>
              <a:t>To connect to the Internet</a:t>
            </a:r>
            <a:endParaRPr/>
          </a:p>
          <a:p>
            <a:pPr marL="914400" lvl="1" indent="-317500" algn="l" rtl="0">
              <a:spcBef>
                <a:spcPts val="0"/>
              </a:spcBef>
              <a:spcAft>
                <a:spcPts val="0"/>
              </a:spcAft>
              <a:buSzPts val="1400"/>
              <a:buChar char="○"/>
            </a:pPr>
            <a:r>
              <a:rPr lang="en"/>
              <a:t>Connect a router in the network to a larger network</a:t>
            </a:r>
            <a:endParaRPr/>
          </a:p>
          <a:p>
            <a:pPr marL="914400" lvl="1" indent="-317500" algn="l" rtl="0">
              <a:spcBef>
                <a:spcPts val="0"/>
              </a:spcBef>
              <a:spcAft>
                <a:spcPts val="0"/>
              </a:spcAft>
              <a:buSzPts val="1400"/>
              <a:buChar char="○"/>
            </a:pPr>
            <a:r>
              <a:rPr lang="en"/>
              <a:t>Most commonly an Internet Service Provider (ISP) network through a modem</a:t>
            </a:r>
            <a:endParaRPr/>
          </a:p>
          <a:p>
            <a:pPr marL="457200" lvl="0" indent="-342900" algn="l" rtl="0">
              <a:spcBef>
                <a:spcPts val="0"/>
              </a:spcBef>
              <a:spcAft>
                <a:spcPts val="0"/>
              </a:spcAft>
              <a:buSzPts val="1800"/>
              <a:buChar char="●"/>
            </a:pPr>
            <a:r>
              <a:rPr lang="en"/>
              <a:t>Router</a:t>
            </a:r>
            <a:endParaRPr/>
          </a:p>
          <a:p>
            <a:pPr marL="914400" lvl="1" indent="-317500" algn="l" rtl="0">
              <a:spcBef>
                <a:spcPts val="0"/>
              </a:spcBef>
              <a:spcAft>
                <a:spcPts val="0"/>
              </a:spcAft>
              <a:buSzPts val="1400"/>
              <a:buChar char="○"/>
            </a:pPr>
            <a:r>
              <a:rPr lang="en"/>
              <a:t>Multiple devices can use the same connection </a:t>
            </a:r>
            <a:endParaRPr/>
          </a:p>
          <a:p>
            <a:pPr marL="457200" lvl="0" indent="-342900" algn="l" rtl="0">
              <a:spcBef>
                <a:spcPts val="0"/>
              </a:spcBef>
              <a:spcAft>
                <a:spcPts val="0"/>
              </a:spcAft>
              <a:buSzPts val="1800"/>
              <a:buChar char="●"/>
            </a:pPr>
            <a:r>
              <a:rPr lang="en"/>
              <a:t>Modem</a:t>
            </a:r>
            <a:endParaRPr/>
          </a:p>
          <a:p>
            <a:pPr marL="914400" lvl="1" indent="-317500" algn="l" rtl="0">
              <a:spcBef>
                <a:spcPts val="0"/>
              </a:spcBef>
              <a:spcAft>
                <a:spcPts val="0"/>
              </a:spcAft>
              <a:buSzPts val="1400"/>
              <a:buChar char="○"/>
            </a:pPr>
            <a:r>
              <a:rPr lang="en"/>
              <a:t>Decodes signals from ISP</a:t>
            </a:r>
            <a:endParaRPr/>
          </a:p>
        </p:txBody>
      </p:sp>
      <p:pic>
        <p:nvPicPr>
          <p:cNvPr id="82" name="Google Shape;82;p16" descr="Image result for router"/>
          <p:cNvPicPr preferRelativeResize="0"/>
          <p:nvPr/>
        </p:nvPicPr>
        <p:blipFill>
          <a:blip r:embed="rId3">
            <a:alphaModFix/>
          </a:blip>
          <a:stretch>
            <a:fillRect/>
          </a:stretch>
        </p:blipFill>
        <p:spPr>
          <a:xfrm>
            <a:off x="5036651" y="4555038"/>
            <a:ext cx="3893225" cy="2099167"/>
          </a:xfrm>
          <a:prstGeom prst="rect">
            <a:avLst/>
          </a:prstGeom>
          <a:noFill/>
          <a:ln>
            <a:noFill/>
          </a:ln>
        </p:spPr>
      </p:pic>
      <p:sp>
        <p:nvSpPr>
          <p:cNvPr id="83" name="Google Shape;83;p16"/>
          <p:cNvSpPr txBox="1"/>
          <p:nvPr/>
        </p:nvSpPr>
        <p:spPr>
          <a:xfrm>
            <a:off x="895150" y="5888267"/>
            <a:ext cx="4141500" cy="57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u="sng">
                <a:solidFill>
                  <a:schemeClr val="hlink"/>
                </a:solidFill>
                <a:hlinkClick r:id="rId4"/>
              </a:rPr>
              <a:t>https://kb.netgear.com/30985/How-to-manually-configure-a-PnP-connection-with-Etisalat-on-your-NETGEAR-Nighthawk-router</a:t>
            </a:r>
            <a:endParaRPr sz="1100"/>
          </a:p>
          <a:p>
            <a:pPr marL="0" lvl="0" indent="0" algn="l" rtl="0">
              <a:spcBef>
                <a:spcPts val="0"/>
              </a:spcBef>
              <a:spcAft>
                <a:spcPts val="0"/>
              </a:spcAft>
              <a:buNone/>
            </a:pPr>
            <a:endParaRPr/>
          </a:p>
        </p:txBody>
      </p:sp>
    </p:spTree>
    <p:extLst>
      <p:ext uri="{BB962C8B-B14F-4D97-AF65-F5344CB8AC3E}">
        <p14:creationId xmlns:p14="http://schemas.microsoft.com/office/powerpoint/2010/main" val="29695629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6"/>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A Thought on Security and Privacy (VPN)</a:t>
            </a:r>
            <a:endParaRPr/>
          </a:p>
          <a:p>
            <a:pPr marL="0" lvl="0" indent="0" algn="l" rtl="0">
              <a:spcBef>
                <a:spcPts val="0"/>
              </a:spcBef>
              <a:spcAft>
                <a:spcPts val="0"/>
              </a:spcAft>
              <a:buNone/>
            </a:pPr>
            <a:endParaRPr/>
          </a:p>
        </p:txBody>
      </p:sp>
      <p:sp>
        <p:nvSpPr>
          <p:cNvPr id="137" name="Google Shape;137;p26"/>
          <p:cNvSpPr txBox="1">
            <a:spLocks noGrp="1"/>
          </p:cNvSpPr>
          <p:nvPr>
            <p:ph type="body" idx="1"/>
          </p:nvPr>
        </p:nvSpPr>
        <p:spPr>
          <a:xfrm>
            <a:off x="311700" y="1536633"/>
            <a:ext cx="8520600" cy="52068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Virtual Private Network (VPN)</a:t>
            </a:r>
            <a:endParaRPr/>
          </a:p>
          <a:p>
            <a:pPr marL="914400" lvl="1" indent="-317500" algn="l" rtl="0">
              <a:spcBef>
                <a:spcPts val="0"/>
              </a:spcBef>
              <a:spcAft>
                <a:spcPts val="0"/>
              </a:spcAft>
              <a:buSzPts val="1400"/>
              <a:buChar char="○"/>
            </a:pPr>
            <a:r>
              <a:rPr lang="en"/>
              <a:t>Originally used to connect to a network remotely (ex. UB’s AnyConnect)</a:t>
            </a:r>
            <a:endParaRPr/>
          </a:p>
          <a:p>
            <a:pPr marL="914400" lvl="1" indent="-317500" algn="l" rtl="0">
              <a:spcBef>
                <a:spcPts val="0"/>
              </a:spcBef>
              <a:spcAft>
                <a:spcPts val="0"/>
              </a:spcAft>
              <a:buSzPts val="1400"/>
              <a:buChar char="○"/>
            </a:pPr>
            <a:r>
              <a:rPr lang="en"/>
              <a:t>Commonly used to “Bounce” web requests off the remote server</a:t>
            </a:r>
            <a:endParaRPr/>
          </a:p>
          <a:p>
            <a:pPr marL="914400" lvl="1" indent="-317500" algn="l" rtl="0">
              <a:spcBef>
                <a:spcPts val="0"/>
              </a:spcBef>
              <a:spcAft>
                <a:spcPts val="0"/>
              </a:spcAft>
              <a:buSzPts val="1400"/>
              <a:buChar char="○"/>
            </a:pPr>
            <a:r>
              <a:rPr lang="en"/>
              <a:t>The VPN can send requests on your behalf and return the response to you</a:t>
            </a:r>
            <a:endParaRPr/>
          </a:p>
          <a:p>
            <a:pPr marL="457200" lvl="0" indent="-342900" algn="l" rtl="0">
              <a:spcBef>
                <a:spcPts val="0"/>
              </a:spcBef>
              <a:spcAft>
                <a:spcPts val="0"/>
              </a:spcAft>
              <a:buSzPts val="1800"/>
              <a:buChar char="●"/>
            </a:pPr>
            <a:r>
              <a:rPr lang="en"/>
              <a:t>Can increase privacy</a:t>
            </a:r>
            <a:endParaRPr/>
          </a:p>
          <a:p>
            <a:pPr marL="457200" lvl="0" indent="-342900" algn="l" rtl="0">
              <a:spcBef>
                <a:spcPts val="0"/>
              </a:spcBef>
              <a:spcAft>
                <a:spcPts val="0"/>
              </a:spcAft>
              <a:buSzPts val="1800"/>
              <a:buChar char="●"/>
            </a:pPr>
            <a:r>
              <a:rPr lang="en"/>
              <a:t>Can effectively scramble communication if many users go through the same VPN</a:t>
            </a:r>
            <a:endParaRPr/>
          </a:p>
          <a:p>
            <a:pPr marL="457200" lvl="0" indent="-342900" algn="l" rtl="0">
              <a:spcBef>
                <a:spcPts val="0"/>
              </a:spcBef>
              <a:spcAft>
                <a:spcPts val="0"/>
              </a:spcAft>
              <a:buSzPts val="1800"/>
              <a:buChar char="●"/>
            </a:pPr>
            <a:r>
              <a:rPr lang="en"/>
              <a:t>Does not ensure privacy</a:t>
            </a:r>
            <a:endParaRPr/>
          </a:p>
          <a:p>
            <a:pPr marL="914400" lvl="1" indent="-317500" algn="l" rtl="0">
              <a:spcBef>
                <a:spcPts val="0"/>
              </a:spcBef>
              <a:spcAft>
                <a:spcPts val="0"/>
              </a:spcAft>
              <a:buSzPts val="1400"/>
              <a:buChar char="○"/>
            </a:pPr>
            <a:r>
              <a:rPr lang="en"/>
              <a:t>Must trust the VPN provider</a:t>
            </a:r>
            <a:endParaRPr/>
          </a:p>
          <a:p>
            <a:pPr marL="914400" lvl="1" indent="-317500" algn="l" rtl="0">
              <a:spcBef>
                <a:spcPts val="0"/>
              </a:spcBef>
              <a:spcAft>
                <a:spcPts val="0"/>
              </a:spcAft>
              <a:buSzPts val="1400"/>
              <a:buChar char="○"/>
            </a:pPr>
            <a:r>
              <a:rPr lang="en"/>
              <a:t>Routers still know you’re connecting to a VPN</a:t>
            </a:r>
            <a:endParaRPr/>
          </a:p>
          <a:p>
            <a:pPr marL="914400" lvl="1" indent="-317500" algn="l" rtl="0">
              <a:spcBef>
                <a:spcPts val="0"/>
              </a:spcBef>
              <a:spcAft>
                <a:spcPts val="0"/>
              </a:spcAft>
              <a:buSzPts val="1400"/>
              <a:buChar char="○"/>
            </a:pPr>
            <a:r>
              <a:rPr lang="en"/>
              <a:t>CDNs can block traffic from known VPN IP addresses</a:t>
            </a:r>
            <a:endParaRPr/>
          </a:p>
          <a:p>
            <a:pPr marL="1371600" lvl="2" indent="-317500" algn="l" rtl="0">
              <a:spcBef>
                <a:spcPts val="0"/>
              </a:spcBef>
              <a:spcAft>
                <a:spcPts val="0"/>
              </a:spcAft>
              <a:buSzPts val="1400"/>
              <a:buChar char="■"/>
            </a:pPr>
            <a:r>
              <a:rPr lang="en">
                <a:solidFill>
                  <a:srgbClr val="FF0000"/>
                </a:solidFill>
              </a:rPr>
              <a:t>Important</a:t>
            </a:r>
            <a:r>
              <a:rPr lang="en"/>
              <a:t>: This is not a violation of net neutrality since CDNs are not ISPs!</a:t>
            </a:r>
            <a:endParaRPr/>
          </a:p>
        </p:txBody>
      </p:sp>
    </p:spTree>
    <p:extLst>
      <p:ext uri="{BB962C8B-B14F-4D97-AF65-F5344CB8AC3E}">
        <p14:creationId xmlns:p14="http://schemas.microsoft.com/office/powerpoint/2010/main" val="327149216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992767"/>
            <a:ext cx="8520600" cy="273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Course Evaluations</a:t>
            </a:r>
            <a:endParaRPr/>
          </a:p>
        </p:txBody>
      </p:sp>
      <p:sp>
        <p:nvSpPr>
          <p:cNvPr id="55" name="Google Shape;55;p13"/>
          <p:cNvSpPr txBox="1">
            <a:spLocks noGrp="1"/>
          </p:cNvSpPr>
          <p:nvPr>
            <p:ph type="subTitle" idx="1"/>
          </p:nvPr>
        </p:nvSpPr>
        <p:spPr>
          <a:xfrm>
            <a:off x="311700" y="3778833"/>
            <a:ext cx="8520600" cy="105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spTree>
    <p:extLst>
      <p:ext uri="{BB962C8B-B14F-4D97-AF65-F5344CB8AC3E}">
        <p14:creationId xmlns:p14="http://schemas.microsoft.com/office/powerpoint/2010/main" val="244432352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Please Give Us Your Feedback</a:t>
            </a:r>
            <a:endParaRPr/>
          </a:p>
        </p:txBody>
      </p:sp>
      <p:sp>
        <p:nvSpPr>
          <p:cNvPr id="61" name="Google Shape;61;p14"/>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600"/>
          </a:p>
          <a:p>
            <a:pPr marL="0" lvl="0" indent="0" algn="l" rtl="0">
              <a:spcBef>
                <a:spcPts val="1600"/>
              </a:spcBef>
              <a:spcAft>
                <a:spcPts val="0"/>
              </a:spcAft>
              <a:buNone/>
            </a:pPr>
            <a:endParaRPr sz="1600"/>
          </a:p>
          <a:p>
            <a:pPr marL="0" lvl="0" indent="0" algn="l" rtl="0">
              <a:spcBef>
                <a:spcPts val="1600"/>
              </a:spcBef>
              <a:spcAft>
                <a:spcPts val="0"/>
              </a:spcAft>
              <a:buNone/>
            </a:pPr>
            <a:endParaRPr sz="1600"/>
          </a:p>
          <a:p>
            <a:pPr marL="0" lvl="0" indent="0" algn="l" rtl="0">
              <a:spcBef>
                <a:spcPts val="1600"/>
              </a:spcBef>
              <a:spcAft>
                <a:spcPts val="0"/>
              </a:spcAft>
              <a:buNone/>
            </a:pPr>
            <a:r>
              <a:rPr lang="en" sz="1600"/>
              <a:t/>
            </a:r>
            <a:br>
              <a:rPr lang="en" sz="1600"/>
            </a:br>
            <a:endParaRPr sz="1600"/>
          </a:p>
          <a:p>
            <a:pPr marL="0" lvl="0" indent="0" algn="l" rtl="0">
              <a:spcBef>
                <a:spcPts val="1600"/>
              </a:spcBef>
              <a:spcAft>
                <a:spcPts val="0"/>
              </a:spcAft>
              <a:buNone/>
            </a:pPr>
            <a:endParaRPr sz="1600"/>
          </a:p>
          <a:p>
            <a:pPr marL="457200" lvl="0" indent="-330200" algn="l" rtl="0">
              <a:spcBef>
                <a:spcPts val="1600"/>
              </a:spcBef>
              <a:spcAft>
                <a:spcPts val="0"/>
              </a:spcAft>
              <a:buSzPts val="1600"/>
              <a:buChar char="●"/>
            </a:pPr>
            <a:r>
              <a:rPr lang="en" sz="1600"/>
              <a:t>For your extra 3 points, </a:t>
            </a:r>
            <a:r>
              <a:rPr lang="en" sz="1600">
                <a:solidFill>
                  <a:srgbClr val="FF0000"/>
                </a:solidFill>
              </a:rPr>
              <a:t>both need to be 80% or higher</a:t>
            </a:r>
            <a:r>
              <a:rPr lang="en" sz="1600"/>
              <a:t>.</a:t>
            </a:r>
            <a:endParaRPr sz="1600"/>
          </a:p>
          <a:p>
            <a:pPr marL="457200" lvl="0" indent="-330200" algn="l" rtl="0">
              <a:spcBef>
                <a:spcPts val="0"/>
              </a:spcBef>
              <a:spcAft>
                <a:spcPts val="0"/>
              </a:spcAft>
              <a:buSzPts val="1600"/>
              <a:buChar char="●"/>
            </a:pPr>
            <a:r>
              <a:rPr lang="en" sz="1600"/>
              <a:t>Check your email for the link to CSE 199 survey.</a:t>
            </a:r>
            <a:endParaRPr sz="1600"/>
          </a:p>
          <a:p>
            <a:pPr marL="457200" lvl="0" indent="-330200" algn="l" rtl="0">
              <a:spcBef>
                <a:spcPts val="0"/>
              </a:spcBef>
              <a:spcAft>
                <a:spcPts val="0"/>
              </a:spcAft>
              <a:buSzPts val="1600"/>
              <a:buChar char="●"/>
            </a:pPr>
            <a:r>
              <a:rPr lang="en" sz="1600"/>
              <a:t>Both close on 12/9 (this Sunday).</a:t>
            </a:r>
            <a:endParaRPr sz="1600"/>
          </a:p>
          <a:p>
            <a:pPr marL="457200" lvl="0" indent="-330200" algn="l" rtl="0">
              <a:spcBef>
                <a:spcPts val="0"/>
              </a:spcBef>
              <a:spcAft>
                <a:spcPts val="0"/>
              </a:spcAft>
              <a:buSzPts val="1600"/>
              <a:buChar char="●"/>
            </a:pPr>
            <a:r>
              <a:rPr lang="en" sz="1600"/>
              <a:t>The winning section for extra 2 points is A at this point.</a:t>
            </a:r>
            <a:endParaRPr sz="1600"/>
          </a:p>
        </p:txBody>
      </p:sp>
      <p:graphicFrame>
        <p:nvGraphicFramePr>
          <p:cNvPr id="62" name="Google Shape;62;p14"/>
          <p:cNvGraphicFramePr/>
          <p:nvPr/>
        </p:nvGraphicFramePr>
        <p:xfrm>
          <a:off x="952500" y="1536634"/>
          <a:ext cx="7239000" cy="4632680"/>
        </p:xfrm>
        <a:graphic>
          <a:graphicData uri="http://schemas.openxmlformats.org/drawingml/2006/table">
            <a:tbl>
              <a:tblPr>
                <a:noFill/>
              </a:tblPr>
              <a:tblGrid>
                <a:gridCol w="1824350"/>
                <a:gridCol w="3001650"/>
                <a:gridCol w="2413000"/>
              </a:tblGrid>
              <a:tr h="609560">
                <a:tc>
                  <a:txBody>
                    <a:bodyPr/>
                    <a:lstStyle/>
                    <a:p>
                      <a:pPr marL="0" lvl="0" indent="0" algn="l" rtl="0">
                        <a:spcBef>
                          <a:spcPts val="0"/>
                        </a:spcBef>
                        <a:spcAft>
                          <a:spcPts val="0"/>
                        </a:spcAft>
                        <a:buNone/>
                      </a:pPr>
                      <a:endParaRPr sz="2400"/>
                    </a:p>
                  </a:txBody>
                  <a:tcPr marL="91425" marR="91425" marT="121900" marB="121900"/>
                </a:tc>
                <a:tc>
                  <a:txBody>
                    <a:bodyPr/>
                    <a:lstStyle/>
                    <a:p>
                      <a:pPr marL="0" lvl="0" indent="0" algn="ctr" rtl="0">
                        <a:spcBef>
                          <a:spcPts val="0"/>
                        </a:spcBef>
                        <a:spcAft>
                          <a:spcPts val="0"/>
                        </a:spcAft>
                        <a:buNone/>
                      </a:pPr>
                      <a:r>
                        <a:rPr lang="en" sz="2400">
                          <a:solidFill>
                            <a:srgbClr val="990000"/>
                          </a:solidFill>
                        </a:rPr>
                        <a:t>University Course Evaluation</a:t>
                      </a:r>
                      <a:endParaRPr sz="2400">
                        <a:solidFill>
                          <a:srgbClr val="990000"/>
                        </a:solidFill>
                      </a:endParaRPr>
                    </a:p>
                  </a:txBody>
                  <a:tcPr marL="91425" marR="91425" marT="121900" marB="121900"/>
                </a:tc>
                <a:tc>
                  <a:txBody>
                    <a:bodyPr/>
                    <a:lstStyle/>
                    <a:p>
                      <a:pPr marL="0" lvl="0" indent="0" algn="ctr" rtl="0">
                        <a:spcBef>
                          <a:spcPts val="0"/>
                        </a:spcBef>
                        <a:spcAft>
                          <a:spcPts val="0"/>
                        </a:spcAft>
                        <a:buNone/>
                      </a:pPr>
                      <a:r>
                        <a:rPr lang="en" sz="2400">
                          <a:solidFill>
                            <a:srgbClr val="990000"/>
                          </a:solidFill>
                        </a:rPr>
                        <a:t>CSE 199 Survey</a:t>
                      </a:r>
                      <a:endParaRPr sz="2400">
                        <a:solidFill>
                          <a:srgbClr val="990000"/>
                        </a:solidFill>
                      </a:endParaRPr>
                    </a:p>
                  </a:txBody>
                  <a:tcPr marL="91425" marR="91425" marT="121900" marB="121900"/>
                </a:tc>
              </a:tr>
              <a:tr h="609560">
                <a:tc>
                  <a:txBody>
                    <a:bodyPr/>
                    <a:lstStyle/>
                    <a:p>
                      <a:pPr marL="0" lvl="0" indent="0" algn="l" rtl="0">
                        <a:spcBef>
                          <a:spcPts val="0"/>
                        </a:spcBef>
                        <a:spcAft>
                          <a:spcPts val="0"/>
                        </a:spcAft>
                        <a:buNone/>
                      </a:pPr>
                      <a:r>
                        <a:rPr lang="en" sz="2400">
                          <a:solidFill>
                            <a:srgbClr val="A61C00"/>
                          </a:solidFill>
                        </a:rPr>
                        <a:t>Section A</a:t>
                      </a:r>
                      <a:endParaRPr sz="2400">
                        <a:solidFill>
                          <a:srgbClr val="A61C00"/>
                        </a:solidFill>
                      </a:endParaRPr>
                    </a:p>
                  </a:txBody>
                  <a:tcPr marL="91425" marR="91425" marT="121900" marB="121900"/>
                </a:tc>
                <a:tc>
                  <a:txBody>
                    <a:bodyPr/>
                    <a:lstStyle/>
                    <a:p>
                      <a:pPr marL="0" lvl="0" indent="0" algn="ctr" rtl="0">
                        <a:spcBef>
                          <a:spcPts val="0"/>
                        </a:spcBef>
                        <a:spcAft>
                          <a:spcPts val="0"/>
                        </a:spcAft>
                        <a:buNone/>
                      </a:pPr>
                      <a:r>
                        <a:rPr lang="en" sz="2400">
                          <a:solidFill>
                            <a:srgbClr val="0000FF"/>
                          </a:solidFill>
                        </a:rPr>
                        <a:t>37%</a:t>
                      </a:r>
                      <a:endParaRPr sz="2400">
                        <a:solidFill>
                          <a:srgbClr val="0000FF"/>
                        </a:solidFill>
                      </a:endParaRPr>
                    </a:p>
                  </a:txBody>
                  <a:tcPr marL="91425" marR="91425" marT="121900" marB="121900"/>
                </a:tc>
                <a:tc>
                  <a:txBody>
                    <a:bodyPr/>
                    <a:lstStyle/>
                    <a:p>
                      <a:pPr marL="0" lvl="0" indent="0" algn="ctr" rtl="0">
                        <a:spcBef>
                          <a:spcPts val="0"/>
                        </a:spcBef>
                        <a:spcAft>
                          <a:spcPts val="0"/>
                        </a:spcAft>
                        <a:buNone/>
                      </a:pPr>
                      <a:r>
                        <a:rPr lang="en" sz="2400">
                          <a:solidFill>
                            <a:srgbClr val="0000FF"/>
                          </a:solidFill>
                        </a:rPr>
                        <a:t>30%</a:t>
                      </a:r>
                      <a:endParaRPr sz="2400">
                        <a:solidFill>
                          <a:srgbClr val="0000FF"/>
                        </a:solidFill>
                      </a:endParaRPr>
                    </a:p>
                  </a:txBody>
                  <a:tcPr marL="91425" marR="91425" marT="121900" marB="121900"/>
                </a:tc>
              </a:tr>
              <a:tr h="609560">
                <a:tc>
                  <a:txBody>
                    <a:bodyPr/>
                    <a:lstStyle/>
                    <a:p>
                      <a:pPr marL="0" lvl="0" indent="0" algn="l" rtl="0">
                        <a:spcBef>
                          <a:spcPts val="0"/>
                        </a:spcBef>
                        <a:spcAft>
                          <a:spcPts val="0"/>
                        </a:spcAft>
                        <a:buNone/>
                      </a:pPr>
                      <a:r>
                        <a:rPr lang="en" sz="2400">
                          <a:solidFill>
                            <a:srgbClr val="A61C00"/>
                          </a:solidFill>
                        </a:rPr>
                        <a:t>Section B</a:t>
                      </a:r>
                      <a:endParaRPr sz="2400">
                        <a:solidFill>
                          <a:srgbClr val="A61C00"/>
                        </a:solidFill>
                      </a:endParaRPr>
                    </a:p>
                  </a:txBody>
                  <a:tcPr marL="91425" marR="91425" marT="121900" marB="121900"/>
                </a:tc>
                <a:tc>
                  <a:txBody>
                    <a:bodyPr/>
                    <a:lstStyle/>
                    <a:p>
                      <a:pPr marL="0" lvl="0" indent="0" algn="ctr" rtl="0">
                        <a:spcBef>
                          <a:spcPts val="0"/>
                        </a:spcBef>
                        <a:spcAft>
                          <a:spcPts val="0"/>
                        </a:spcAft>
                        <a:buNone/>
                      </a:pPr>
                      <a:r>
                        <a:rPr lang="en" sz="2400">
                          <a:solidFill>
                            <a:srgbClr val="0000FF"/>
                          </a:solidFill>
                        </a:rPr>
                        <a:t>50%</a:t>
                      </a:r>
                      <a:endParaRPr sz="2400">
                        <a:solidFill>
                          <a:srgbClr val="0000FF"/>
                        </a:solidFill>
                      </a:endParaRPr>
                    </a:p>
                  </a:txBody>
                  <a:tcPr marL="91425" marR="91425" marT="121900" marB="121900"/>
                </a:tc>
                <a:tc>
                  <a:txBody>
                    <a:bodyPr/>
                    <a:lstStyle/>
                    <a:p>
                      <a:pPr marL="0" lvl="0" indent="0" algn="ctr" rtl="0">
                        <a:spcBef>
                          <a:spcPts val="0"/>
                        </a:spcBef>
                        <a:spcAft>
                          <a:spcPts val="0"/>
                        </a:spcAft>
                        <a:buNone/>
                      </a:pPr>
                      <a:r>
                        <a:rPr lang="en" sz="2400">
                          <a:solidFill>
                            <a:srgbClr val="0000FF"/>
                          </a:solidFill>
                        </a:rPr>
                        <a:t>15%</a:t>
                      </a:r>
                      <a:endParaRPr sz="2400">
                        <a:solidFill>
                          <a:srgbClr val="0000FF"/>
                        </a:solidFill>
                      </a:endParaRPr>
                    </a:p>
                  </a:txBody>
                  <a:tcPr marL="91425" marR="91425" marT="121900" marB="121900"/>
                </a:tc>
              </a:tr>
              <a:tr h="609560">
                <a:tc>
                  <a:txBody>
                    <a:bodyPr/>
                    <a:lstStyle/>
                    <a:p>
                      <a:pPr marL="0" lvl="0" indent="0" algn="l" rtl="0">
                        <a:spcBef>
                          <a:spcPts val="0"/>
                        </a:spcBef>
                        <a:spcAft>
                          <a:spcPts val="0"/>
                        </a:spcAft>
                        <a:buNone/>
                      </a:pPr>
                      <a:r>
                        <a:rPr lang="en" sz="2400">
                          <a:solidFill>
                            <a:srgbClr val="A61C00"/>
                          </a:solidFill>
                        </a:rPr>
                        <a:t>Section C</a:t>
                      </a:r>
                      <a:endParaRPr sz="2400">
                        <a:solidFill>
                          <a:srgbClr val="A61C00"/>
                        </a:solidFill>
                      </a:endParaRPr>
                    </a:p>
                  </a:txBody>
                  <a:tcPr marL="91425" marR="91425" marT="121900" marB="121900"/>
                </a:tc>
                <a:tc>
                  <a:txBody>
                    <a:bodyPr/>
                    <a:lstStyle/>
                    <a:p>
                      <a:pPr marL="0" lvl="0" indent="0" algn="ctr" rtl="0">
                        <a:spcBef>
                          <a:spcPts val="0"/>
                        </a:spcBef>
                        <a:spcAft>
                          <a:spcPts val="0"/>
                        </a:spcAft>
                        <a:buNone/>
                      </a:pPr>
                      <a:r>
                        <a:rPr lang="en" sz="2400">
                          <a:solidFill>
                            <a:srgbClr val="0000FF"/>
                          </a:solidFill>
                        </a:rPr>
                        <a:t>46%</a:t>
                      </a:r>
                      <a:endParaRPr sz="2400">
                        <a:solidFill>
                          <a:srgbClr val="0000FF"/>
                        </a:solidFill>
                      </a:endParaRPr>
                    </a:p>
                  </a:txBody>
                  <a:tcPr marL="91425" marR="91425" marT="121900" marB="121900"/>
                </a:tc>
                <a:tc>
                  <a:txBody>
                    <a:bodyPr/>
                    <a:lstStyle/>
                    <a:p>
                      <a:pPr marL="0" lvl="0" indent="0" algn="ctr" rtl="0">
                        <a:spcBef>
                          <a:spcPts val="0"/>
                        </a:spcBef>
                        <a:spcAft>
                          <a:spcPts val="0"/>
                        </a:spcAft>
                        <a:buNone/>
                      </a:pPr>
                      <a:r>
                        <a:rPr lang="en" sz="2400">
                          <a:solidFill>
                            <a:srgbClr val="0000FF"/>
                          </a:solidFill>
                        </a:rPr>
                        <a:t>13%</a:t>
                      </a:r>
                      <a:endParaRPr sz="2400">
                        <a:solidFill>
                          <a:srgbClr val="0000FF"/>
                        </a:solidFill>
                      </a:endParaRPr>
                    </a:p>
                  </a:txBody>
                  <a:tcPr marL="91425" marR="91425" marT="121900" marB="121900"/>
                </a:tc>
              </a:tr>
              <a:tr h="609560">
                <a:tc>
                  <a:txBody>
                    <a:bodyPr/>
                    <a:lstStyle/>
                    <a:p>
                      <a:pPr marL="0" lvl="0" indent="0" algn="l" rtl="0">
                        <a:spcBef>
                          <a:spcPts val="0"/>
                        </a:spcBef>
                        <a:spcAft>
                          <a:spcPts val="0"/>
                        </a:spcAft>
                        <a:buNone/>
                      </a:pPr>
                      <a:r>
                        <a:rPr lang="en" sz="2400">
                          <a:solidFill>
                            <a:srgbClr val="A61C00"/>
                          </a:solidFill>
                        </a:rPr>
                        <a:t>Section D</a:t>
                      </a:r>
                      <a:endParaRPr sz="2400">
                        <a:solidFill>
                          <a:srgbClr val="A61C00"/>
                        </a:solidFill>
                      </a:endParaRPr>
                    </a:p>
                  </a:txBody>
                  <a:tcPr marL="91425" marR="91425" marT="121900" marB="121900"/>
                </a:tc>
                <a:tc>
                  <a:txBody>
                    <a:bodyPr/>
                    <a:lstStyle/>
                    <a:p>
                      <a:pPr marL="0" lvl="0" indent="0" algn="ctr" rtl="0">
                        <a:spcBef>
                          <a:spcPts val="0"/>
                        </a:spcBef>
                        <a:spcAft>
                          <a:spcPts val="0"/>
                        </a:spcAft>
                        <a:buNone/>
                      </a:pPr>
                      <a:r>
                        <a:rPr lang="en" sz="2400">
                          <a:solidFill>
                            <a:srgbClr val="0000FF"/>
                          </a:solidFill>
                        </a:rPr>
                        <a:t>36%</a:t>
                      </a:r>
                      <a:endParaRPr sz="2400">
                        <a:solidFill>
                          <a:srgbClr val="0000FF"/>
                        </a:solidFill>
                      </a:endParaRPr>
                    </a:p>
                  </a:txBody>
                  <a:tcPr marL="91425" marR="91425" marT="121900" marB="121900"/>
                </a:tc>
                <a:tc>
                  <a:txBody>
                    <a:bodyPr/>
                    <a:lstStyle/>
                    <a:p>
                      <a:pPr marL="0" lvl="0" indent="0" algn="ctr" rtl="0">
                        <a:spcBef>
                          <a:spcPts val="0"/>
                        </a:spcBef>
                        <a:spcAft>
                          <a:spcPts val="0"/>
                        </a:spcAft>
                        <a:buNone/>
                      </a:pPr>
                      <a:r>
                        <a:rPr lang="en" sz="2400">
                          <a:solidFill>
                            <a:srgbClr val="0000FF"/>
                          </a:solidFill>
                        </a:rPr>
                        <a:t>13%</a:t>
                      </a:r>
                      <a:endParaRPr sz="2400">
                        <a:solidFill>
                          <a:srgbClr val="0000FF"/>
                        </a:solidFill>
                      </a:endParaRPr>
                    </a:p>
                  </a:txBody>
                  <a:tcPr marL="91425" marR="91425" marT="121900" marB="121900"/>
                </a:tc>
              </a:tr>
              <a:tr h="609560">
                <a:tc>
                  <a:txBody>
                    <a:bodyPr/>
                    <a:lstStyle/>
                    <a:p>
                      <a:pPr marL="0" lvl="0" indent="0" algn="l" rtl="0">
                        <a:spcBef>
                          <a:spcPts val="0"/>
                        </a:spcBef>
                        <a:spcAft>
                          <a:spcPts val="0"/>
                        </a:spcAft>
                        <a:buNone/>
                      </a:pPr>
                      <a:r>
                        <a:rPr lang="en" sz="2400">
                          <a:solidFill>
                            <a:srgbClr val="A61C00"/>
                          </a:solidFill>
                        </a:rPr>
                        <a:t>Section E</a:t>
                      </a:r>
                      <a:endParaRPr sz="2400">
                        <a:solidFill>
                          <a:srgbClr val="A61C00"/>
                        </a:solidFill>
                      </a:endParaRPr>
                    </a:p>
                  </a:txBody>
                  <a:tcPr marL="91425" marR="91425" marT="121900" marB="121900"/>
                </a:tc>
                <a:tc>
                  <a:txBody>
                    <a:bodyPr/>
                    <a:lstStyle/>
                    <a:p>
                      <a:pPr marL="0" lvl="0" indent="0" algn="ctr" rtl="0">
                        <a:spcBef>
                          <a:spcPts val="0"/>
                        </a:spcBef>
                        <a:spcAft>
                          <a:spcPts val="0"/>
                        </a:spcAft>
                        <a:buNone/>
                      </a:pPr>
                      <a:r>
                        <a:rPr lang="en" sz="2400">
                          <a:solidFill>
                            <a:srgbClr val="0000FF"/>
                          </a:solidFill>
                        </a:rPr>
                        <a:t>43%</a:t>
                      </a:r>
                      <a:endParaRPr sz="2400">
                        <a:solidFill>
                          <a:srgbClr val="0000FF"/>
                        </a:solidFill>
                      </a:endParaRPr>
                    </a:p>
                  </a:txBody>
                  <a:tcPr marL="91425" marR="91425" marT="121900" marB="121900"/>
                </a:tc>
                <a:tc>
                  <a:txBody>
                    <a:bodyPr/>
                    <a:lstStyle/>
                    <a:p>
                      <a:pPr marL="0" lvl="0" indent="0" algn="ctr" rtl="0">
                        <a:spcBef>
                          <a:spcPts val="0"/>
                        </a:spcBef>
                        <a:spcAft>
                          <a:spcPts val="0"/>
                        </a:spcAft>
                        <a:buNone/>
                      </a:pPr>
                      <a:r>
                        <a:rPr lang="en" sz="2400">
                          <a:solidFill>
                            <a:srgbClr val="0000FF"/>
                          </a:solidFill>
                        </a:rPr>
                        <a:t>13%</a:t>
                      </a:r>
                      <a:endParaRPr sz="2400">
                        <a:solidFill>
                          <a:srgbClr val="0000FF"/>
                        </a:solidFill>
                      </a:endParaRPr>
                    </a:p>
                  </a:txBody>
                  <a:tcPr marL="91425" marR="91425" marT="121900" marB="121900"/>
                </a:tc>
              </a:tr>
              <a:tr h="609560">
                <a:tc>
                  <a:txBody>
                    <a:bodyPr/>
                    <a:lstStyle/>
                    <a:p>
                      <a:pPr marL="0" lvl="0" indent="0" algn="l" rtl="0">
                        <a:spcBef>
                          <a:spcPts val="0"/>
                        </a:spcBef>
                        <a:spcAft>
                          <a:spcPts val="0"/>
                        </a:spcAft>
                        <a:buNone/>
                      </a:pPr>
                      <a:r>
                        <a:rPr lang="en" sz="2400">
                          <a:solidFill>
                            <a:srgbClr val="A61C00"/>
                          </a:solidFill>
                        </a:rPr>
                        <a:t>Section F</a:t>
                      </a:r>
                      <a:endParaRPr sz="2400">
                        <a:solidFill>
                          <a:srgbClr val="A61C00"/>
                        </a:solidFill>
                      </a:endParaRPr>
                    </a:p>
                  </a:txBody>
                  <a:tcPr marL="91425" marR="91425" marT="121900" marB="121900"/>
                </a:tc>
                <a:tc>
                  <a:txBody>
                    <a:bodyPr/>
                    <a:lstStyle/>
                    <a:p>
                      <a:pPr marL="0" lvl="0" indent="0" algn="ctr" rtl="0">
                        <a:spcBef>
                          <a:spcPts val="0"/>
                        </a:spcBef>
                        <a:spcAft>
                          <a:spcPts val="0"/>
                        </a:spcAft>
                        <a:buNone/>
                      </a:pPr>
                      <a:r>
                        <a:rPr lang="en" sz="2400">
                          <a:solidFill>
                            <a:srgbClr val="0000FF"/>
                          </a:solidFill>
                        </a:rPr>
                        <a:t>51%</a:t>
                      </a:r>
                      <a:endParaRPr sz="2400">
                        <a:solidFill>
                          <a:srgbClr val="0000FF"/>
                        </a:solidFill>
                      </a:endParaRPr>
                    </a:p>
                  </a:txBody>
                  <a:tcPr marL="91425" marR="91425" marT="121900" marB="121900"/>
                </a:tc>
                <a:tc>
                  <a:txBody>
                    <a:bodyPr/>
                    <a:lstStyle/>
                    <a:p>
                      <a:pPr marL="0" lvl="0" indent="0" algn="ctr" rtl="0">
                        <a:spcBef>
                          <a:spcPts val="0"/>
                        </a:spcBef>
                        <a:spcAft>
                          <a:spcPts val="0"/>
                        </a:spcAft>
                        <a:buNone/>
                      </a:pPr>
                      <a:r>
                        <a:rPr lang="en" sz="2400">
                          <a:solidFill>
                            <a:srgbClr val="0000FF"/>
                          </a:solidFill>
                        </a:rPr>
                        <a:t>13%</a:t>
                      </a:r>
                      <a:endParaRPr sz="2400">
                        <a:solidFill>
                          <a:srgbClr val="0000FF"/>
                        </a:solidFill>
                      </a:endParaRPr>
                    </a:p>
                  </a:txBody>
                  <a:tcPr marL="91425" marR="91425" marT="121900" marB="121900"/>
                </a:tc>
              </a:tr>
            </a:tbl>
          </a:graphicData>
        </a:graphic>
      </p:graphicFrame>
    </p:spTree>
    <p:extLst>
      <p:ext uri="{BB962C8B-B14F-4D97-AF65-F5344CB8AC3E}">
        <p14:creationId xmlns:p14="http://schemas.microsoft.com/office/powerpoint/2010/main" val="94670491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ctrTitle"/>
          </p:nvPr>
        </p:nvSpPr>
        <p:spPr>
          <a:xfrm>
            <a:off x="311708" y="992767"/>
            <a:ext cx="8520600" cy="273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HTTP</a:t>
            </a:r>
            <a:endParaRPr/>
          </a:p>
        </p:txBody>
      </p:sp>
      <p:sp>
        <p:nvSpPr>
          <p:cNvPr id="68" name="Google Shape;68;p15"/>
          <p:cNvSpPr txBox="1">
            <a:spLocks noGrp="1"/>
          </p:cNvSpPr>
          <p:nvPr>
            <p:ph type="subTitle" idx="1"/>
          </p:nvPr>
        </p:nvSpPr>
        <p:spPr>
          <a:xfrm>
            <a:off x="311700" y="3778833"/>
            <a:ext cx="8520600" cy="105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spTree>
    <p:extLst>
      <p:ext uri="{BB962C8B-B14F-4D97-AF65-F5344CB8AC3E}">
        <p14:creationId xmlns:p14="http://schemas.microsoft.com/office/powerpoint/2010/main" val="393464303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did we get here?</a:t>
            </a:r>
            <a:endParaRPr/>
          </a:p>
        </p:txBody>
      </p:sp>
      <p:sp>
        <p:nvSpPr>
          <p:cNvPr id="74" name="Google Shape;74;p16"/>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The physical Internet</a:t>
            </a:r>
            <a:endParaRPr/>
          </a:p>
          <a:p>
            <a:pPr marL="914400" lvl="1" indent="-317500" algn="l" rtl="0">
              <a:spcBef>
                <a:spcPts val="0"/>
              </a:spcBef>
              <a:spcAft>
                <a:spcPts val="0"/>
              </a:spcAft>
              <a:buSzPts val="1400"/>
              <a:buChar char="○"/>
            </a:pPr>
            <a:r>
              <a:rPr lang="en"/>
              <a:t>The Internet is a network of networks</a:t>
            </a:r>
            <a:endParaRPr/>
          </a:p>
          <a:p>
            <a:pPr marL="914400" lvl="1" indent="-317500" algn="l" rtl="0">
              <a:spcBef>
                <a:spcPts val="0"/>
              </a:spcBef>
              <a:spcAft>
                <a:spcPts val="0"/>
              </a:spcAft>
              <a:buSzPts val="1400"/>
              <a:buChar char="○"/>
            </a:pPr>
            <a:r>
              <a:rPr lang="en"/>
              <a:t>Physically connected by cables and routers</a:t>
            </a:r>
            <a:endParaRPr/>
          </a:p>
          <a:p>
            <a:pPr marL="457200" marR="0" lvl="0" indent="-342900" algn="l" rtl="0">
              <a:lnSpc>
                <a:spcPct val="115000"/>
              </a:lnSpc>
              <a:spcBef>
                <a:spcPts val="0"/>
              </a:spcBef>
              <a:spcAft>
                <a:spcPts val="0"/>
              </a:spcAft>
              <a:buClr>
                <a:schemeClr val="dk2"/>
              </a:buClr>
              <a:buSzPts val="1800"/>
              <a:buFont typeface="Arial"/>
              <a:buChar char="●"/>
            </a:pPr>
            <a:r>
              <a:rPr lang="en"/>
              <a:t>Internet Protocol (IP)</a:t>
            </a:r>
            <a:endParaRPr/>
          </a:p>
          <a:p>
            <a:pPr marL="914400" marR="0" lvl="1" indent="-317500" algn="l" rtl="0">
              <a:lnSpc>
                <a:spcPct val="115000"/>
              </a:lnSpc>
              <a:spcBef>
                <a:spcPts val="0"/>
              </a:spcBef>
              <a:spcAft>
                <a:spcPts val="0"/>
              </a:spcAft>
              <a:buSzPts val="1400"/>
              <a:buChar char="○"/>
            </a:pPr>
            <a:r>
              <a:rPr lang="en"/>
              <a:t>How routers move data through the Internet</a:t>
            </a:r>
            <a:endParaRPr/>
          </a:p>
          <a:p>
            <a:pPr marL="914400" marR="0" lvl="1" indent="-317500" algn="l" rtl="0">
              <a:lnSpc>
                <a:spcPct val="115000"/>
              </a:lnSpc>
              <a:spcBef>
                <a:spcPts val="0"/>
              </a:spcBef>
              <a:spcAft>
                <a:spcPts val="0"/>
              </a:spcAft>
              <a:buSzPts val="1400"/>
              <a:buChar char="○"/>
            </a:pPr>
            <a:r>
              <a:rPr lang="en"/>
              <a:t>Best effort basis</a:t>
            </a:r>
            <a:endParaRPr/>
          </a:p>
          <a:p>
            <a:pPr marL="457200" marR="0" lvl="0" indent="-342900" algn="l" rtl="0">
              <a:lnSpc>
                <a:spcPct val="115000"/>
              </a:lnSpc>
              <a:spcBef>
                <a:spcPts val="0"/>
              </a:spcBef>
              <a:spcAft>
                <a:spcPts val="0"/>
              </a:spcAft>
              <a:buSzPts val="1800"/>
              <a:buChar char="●"/>
            </a:pPr>
            <a:r>
              <a:rPr lang="en"/>
              <a:t>Transport Control Protocol (TCP)</a:t>
            </a:r>
            <a:endParaRPr/>
          </a:p>
          <a:p>
            <a:pPr marL="914400" marR="0" lvl="1" indent="-317500" algn="l" rtl="0">
              <a:lnSpc>
                <a:spcPct val="115000"/>
              </a:lnSpc>
              <a:spcBef>
                <a:spcPts val="0"/>
              </a:spcBef>
              <a:spcAft>
                <a:spcPts val="0"/>
              </a:spcAft>
              <a:buSzPts val="1400"/>
              <a:buChar char="○"/>
            </a:pPr>
            <a:r>
              <a:rPr lang="en"/>
              <a:t>Transport information reliably through an unreliable network</a:t>
            </a:r>
            <a:endParaRPr/>
          </a:p>
          <a:p>
            <a:pPr marL="914400" marR="0" lvl="1" indent="-317500" algn="l" rtl="0">
              <a:lnSpc>
                <a:spcPct val="115000"/>
              </a:lnSpc>
              <a:spcBef>
                <a:spcPts val="0"/>
              </a:spcBef>
              <a:spcAft>
                <a:spcPts val="0"/>
              </a:spcAft>
              <a:buSzPts val="1400"/>
              <a:buChar char="○"/>
            </a:pPr>
            <a:r>
              <a:rPr lang="en"/>
              <a:t>Used by the client and server</a:t>
            </a:r>
            <a:endParaRPr/>
          </a:p>
        </p:txBody>
      </p:sp>
    </p:spTree>
    <p:extLst>
      <p:ext uri="{BB962C8B-B14F-4D97-AF65-F5344CB8AC3E}">
        <p14:creationId xmlns:p14="http://schemas.microsoft.com/office/powerpoint/2010/main" val="371583308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Network Stack</a:t>
            </a:r>
            <a:endParaRPr/>
          </a:p>
        </p:txBody>
      </p:sp>
      <p:sp>
        <p:nvSpPr>
          <p:cNvPr id="80" name="Google Shape;80;p17"/>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Clr>
                <a:schemeClr val="dk2"/>
              </a:buClr>
              <a:buSzPts val="1800"/>
              <a:buFont typeface="Arial"/>
              <a:buChar char="●"/>
            </a:pPr>
            <a:r>
              <a:rPr lang="en"/>
              <a:t>Enter HTTP</a:t>
            </a:r>
            <a:endParaRPr/>
          </a:p>
          <a:p>
            <a:pPr marL="0" lvl="0" indent="0" algn="l" rtl="0">
              <a:spcBef>
                <a:spcPts val="1600"/>
              </a:spcBef>
              <a:spcAft>
                <a:spcPts val="1600"/>
              </a:spcAft>
              <a:buNone/>
            </a:pPr>
            <a:endParaRPr/>
          </a:p>
        </p:txBody>
      </p:sp>
      <p:graphicFrame>
        <p:nvGraphicFramePr>
          <p:cNvPr id="81" name="Google Shape;81;p17"/>
          <p:cNvGraphicFramePr/>
          <p:nvPr/>
        </p:nvGraphicFramePr>
        <p:xfrm>
          <a:off x="952500" y="2667000"/>
          <a:ext cx="7239000" cy="3749667"/>
        </p:xfrm>
        <a:graphic>
          <a:graphicData uri="http://schemas.openxmlformats.org/drawingml/2006/table">
            <a:tbl>
              <a:tblPr>
                <a:noFill/>
              </a:tblPr>
              <a:tblGrid>
                <a:gridCol w="7239000"/>
              </a:tblGrid>
              <a:tr h="763233">
                <a:tc>
                  <a:txBody>
                    <a:bodyPr/>
                    <a:lstStyle/>
                    <a:p>
                      <a:pPr marL="0" lvl="0" indent="0" algn="ctr" rtl="0">
                        <a:spcBef>
                          <a:spcPts val="0"/>
                        </a:spcBef>
                        <a:spcAft>
                          <a:spcPts val="0"/>
                        </a:spcAft>
                        <a:buNone/>
                      </a:pPr>
                      <a:r>
                        <a:rPr lang="en" sz="2400" b="1"/>
                        <a:t>Packet Structure</a:t>
                      </a:r>
                      <a:endParaRPr sz="2400" b="1"/>
                    </a:p>
                  </a:txBody>
                  <a:tcPr marL="91425" marR="91425" marT="121900" marB="121900"/>
                </a:tc>
              </a:tr>
              <a:tr h="763233">
                <a:tc>
                  <a:txBody>
                    <a:bodyPr/>
                    <a:lstStyle/>
                    <a:p>
                      <a:pPr marL="0" lvl="0" indent="0" algn="ctr" rtl="0">
                        <a:spcBef>
                          <a:spcPts val="0"/>
                        </a:spcBef>
                        <a:spcAft>
                          <a:spcPts val="0"/>
                        </a:spcAft>
                        <a:buNone/>
                      </a:pPr>
                      <a:r>
                        <a:rPr lang="en" sz="2400"/>
                        <a:t>IP</a:t>
                      </a:r>
                      <a:endParaRPr sz="2400"/>
                    </a:p>
                  </a:txBody>
                  <a:tcPr marL="91425" marR="91425" marT="121900" marB="121900"/>
                </a:tc>
              </a:tr>
              <a:tr h="741067">
                <a:tc>
                  <a:txBody>
                    <a:bodyPr/>
                    <a:lstStyle/>
                    <a:p>
                      <a:pPr marL="0" lvl="0" indent="0" algn="ctr" rtl="0">
                        <a:spcBef>
                          <a:spcPts val="0"/>
                        </a:spcBef>
                        <a:spcAft>
                          <a:spcPts val="0"/>
                        </a:spcAft>
                        <a:buNone/>
                      </a:pPr>
                      <a:r>
                        <a:rPr lang="en" sz="2400"/>
                        <a:t>TCP</a:t>
                      </a:r>
                      <a:endParaRPr sz="2400"/>
                    </a:p>
                  </a:txBody>
                  <a:tcPr marL="91425" marR="91425" marT="121900" marB="121900"/>
                </a:tc>
              </a:tr>
              <a:tr h="741067">
                <a:tc>
                  <a:txBody>
                    <a:bodyPr/>
                    <a:lstStyle/>
                    <a:p>
                      <a:pPr marL="0" lvl="0" indent="0" algn="ctr" rtl="0">
                        <a:spcBef>
                          <a:spcPts val="0"/>
                        </a:spcBef>
                        <a:spcAft>
                          <a:spcPts val="0"/>
                        </a:spcAft>
                        <a:buNone/>
                      </a:pPr>
                      <a:r>
                        <a:rPr lang="en" sz="2400"/>
                        <a:t>HTTP</a:t>
                      </a:r>
                      <a:endParaRPr sz="2400"/>
                    </a:p>
                  </a:txBody>
                  <a:tcPr marL="91425" marR="91425" marT="121900" marB="121900"/>
                </a:tc>
              </a:tr>
              <a:tr h="741067">
                <a:tc>
                  <a:txBody>
                    <a:bodyPr/>
                    <a:lstStyle/>
                    <a:p>
                      <a:pPr marL="0" lvl="0" indent="0" algn="ctr" rtl="0">
                        <a:spcBef>
                          <a:spcPts val="0"/>
                        </a:spcBef>
                        <a:spcAft>
                          <a:spcPts val="0"/>
                        </a:spcAft>
                        <a:buNone/>
                      </a:pPr>
                      <a:r>
                        <a:rPr lang="en" sz="2400"/>
                        <a:t>Content</a:t>
                      </a:r>
                      <a:endParaRPr sz="2400"/>
                    </a:p>
                  </a:txBody>
                  <a:tcPr marL="91425" marR="91425" marT="121900" marB="121900"/>
                </a:tc>
              </a:tr>
            </a:tbl>
          </a:graphicData>
        </a:graphic>
      </p:graphicFrame>
    </p:spTree>
    <p:extLst>
      <p:ext uri="{BB962C8B-B14F-4D97-AF65-F5344CB8AC3E}">
        <p14:creationId xmlns:p14="http://schemas.microsoft.com/office/powerpoint/2010/main" val="6528897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HyperText Transfer Protocol (HTTP)</a:t>
            </a:r>
            <a:endParaRPr/>
          </a:p>
        </p:txBody>
      </p:sp>
      <p:sp>
        <p:nvSpPr>
          <p:cNvPr id="87" name="Google Shape;87;p18"/>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HTTP is an Application Protocol</a:t>
            </a:r>
            <a:endParaRPr/>
          </a:p>
          <a:p>
            <a:pPr marL="914400" lvl="1" indent="-317500" algn="l" rtl="0">
              <a:spcBef>
                <a:spcPts val="0"/>
              </a:spcBef>
              <a:spcAft>
                <a:spcPts val="0"/>
              </a:spcAft>
              <a:buSzPts val="1400"/>
              <a:buChar char="○"/>
            </a:pPr>
            <a:r>
              <a:rPr lang="en"/>
              <a:t>Protocols that are not concerned with the transmission of data</a:t>
            </a:r>
            <a:endParaRPr/>
          </a:p>
          <a:p>
            <a:pPr marL="914400" lvl="1" indent="-317500" algn="l" rtl="0">
              <a:spcBef>
                <a:spcPts val="0"/>
              </a:spcBef>
              <a:spcAft>
                <a:spcPts val="0"/>
              </a:spcAft>
              <a:buSzPts val="1400"/>
              <a:buChar char="○"/>
            </a:pPr>
            <a:r>
              <a:rPr lang="en"/>
              <a:t>Standards for what we do with the data</a:t>
            </a:r>
            <a:endParaRPr/>
          </a:p>
          <a:p>
            <a:pPr marL="457200" lvl="0" indent="-342900" algn="l" rtl="0">
              <a:spcBef>
                <a:spcPts val="0"/>
              </a:spcBef>
              <a:spcAft>
                <a:spcPts val="0"/>
              </a:spcAft>
              <a:buSzPts val="1800"/>
              <a:buChar char="●"/>
            </a:pPr>
            <a:r>
              <a:rPr lang="en"/>
              <a:t>Used to access data, web sites, and web apps</a:t>
            </a:r>
            <a:endParaRPr/>
          </a:p>
          <a:p>
            <a:pPr marL="457200" lvl="0" indent="-342900" algn="l" rtl="0">
              <a:spcBef>
                <a:spcPts val="0"/>
              </a:spcBef>
              <a:spcAft>
                <a:spcPts val="0"/>
              </a:spcAft>
              <a:buSzPts val="1800"/>
              <a:buChar char="●"/>
            </a:pPr>
            <a:r>
              <a:rPr lang="en"/>
              <a:t>[Almost] Always uses TCP for reliable communication</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extLst>
      <p:ext uri="{BB962C8B-B14F-4D97-AF65-F5344CB8AC3E}">
        <p14:creationId xmlns:p14="http://schemas.microsoft.com/office/powerpoint/2010/main" val="126079125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9"/>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 Client - Server</a:t>
            </a:r>
            <a:endParaRPr/>
          </a:p>
        </p:txBody>
      </p:sp>
      <p:sp>
        <p:nvSpPr>
          <p:cNvPr id="93" name="Google Shape;93;p19"/>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HTTP add structure to the communication between a client and a server</a:t>
            </a:r>
            <a:endParaRPr/>
          </a:p>
          <a:p>
            <a:pPr marL="457200" lvl="0" indent="-342900" algn="l" rtl="0">
              <a:spcBef>
                <a:spcPts val="0"/>
              </a:spcBef>
              <a:spcAft>
                <a:spcPts val="0"/>
              </a:spcAft>
              <a:buSzPts val="1800"/>
              <a:buChar char="●"/>
            </a:pPr>
            <a:r>
              <a:rPr lang="en"/>
              <a:t>Request - Response protocol</a:t>
            </a:r>
            <a:endParaRPr/>
          </a:p>
          <a:p>
            <a:pPr marL="914400" lvl="1" indent="-317500" algn="l" rtl="0">
              <a:spcBef>
                <a:spcPts val="0"/>
              </a:spcBef>
              <a:spcAft>
                <a:spcPts val="0"/>
              </a:spcAft>
              <a:buSzPts val="1400"/>
              <a:buChar char="○"/>
            </a:pPr>
            <a:r>
              <a:rPr lang="en"/>
              <a:t>Client makes request to server</a:t>
            </a:r>
            <a:endParaRPr/>
          </a:p>
          <a:p>
            <a:pPr marL="914400" lvl="1" indent="-317500" algn="l" rtl="0">
              <a:spcBef>
                <a:spcPts val="0"/>
              </a:spcBef>
              <a:spcAft>
                <a:spcPts val="0"/>
              </a:spcAft>
              <a:buSzPts val="1400"/>
              <a:buChar char="○"/>
            </a:pPr>
            <a:r>
              <a:rPr lang="en"/>
              <a:t>Server returns a response</a:t>
            </a:r>
            <a:endParaRPr/>
          </a:p>
          <a:p>
            <a:pPr marL="914400" lvl="1" indent="-317500" algn="l" rtl="0">
              <a:spcBef>
                <a:spcPts val="0"/>
              </a:spcBef>
              <a:spcAft>
                <a:spcPts val="0"/>
              </a:spcAft>
              <a:buSzPts val="1400"/>
              <a:buChar char="○"/>
            </a:pPr>
            <a:r>
              <a:rPr lang="en"/>
              <a:t>Ex. Request The latest tweets from a user. Twitter server returns the tweets in its response</a:t>
            </a:r>
            <a:endParaRPr/>
          </a:p>
          <a:p>
            <a:pPr marL="457200" lvl="0" indent="-342900" algn="l" rtl="0">
              <a:spcBef>
                <a:spcPts val="0"/>
              </a:spcBef>
              <a:spcAft>
                <a:spcPts val="0"/>
              </a:spcAft>
              <a:buSzPts val="1800"/>
              <a:buChar char="●"/>
            </a:pPr>
            <a:r>
              <a:rPr lang="en"/>
              <a:t>Response can require more requests</a:t>
            </a:r>
            <a:endParaRPr/>
          </a:p>
          <a:p>
            <a:pPr marL="914400" lvl="1" indent="-317500" algn="l" rtl="0">
              <a:spcBef>
                <a:spcPts val="0"/>
              </a:spcBef>
              <a:spcAft>
                <a:spcPts val="0"/>
              </a:spcAft>
              <a:buSzPts val="1400"/>
              <a:buChar char="○"/>
            </a:pPr>
            <a:r>
              <a:rPr lang="en"/>
              <a:t>Each image on a web site requires another request</a:t>
            </a:r>
            <a:endParaRPr/>
          </a:p>
          <a:p>
            <a:pPr marL="914400" lvl="1" indent="-317500" algn="l" rtl="0">
              <a:spcBef>
                <a:spcPts val="0"/>
              </a:spcBef>
              <a:spcAft>
                <a:spcPts val="0"/>
              </a:spcAft>
              <a:buSzPts val="1400"/>
              <a:buChar char="○"/>
            </a:pPr>
            <a:r>
              <a:rPr lang="en"/>
              <a:t>Required libraries need to be downloaded (JQuery, Bootstrap)</a:t>
            </a:r>
            <a:endParaRPr/>
          </a:p>
          <a:p>
            <a:pPr marL="457200" lvl="0" indent="-342900" algn="l" rtl="0">
              <a:spcBef>
                <a:spcPts val="0"/>
              </a:spcBef>
              <a:spcAft>
                <a:spcPts val="0"/>
              </a:spcAft>
              <a:buSzPts val="1800"/>
              <a:buChar char="●"/>
            </a:pPr>
            <a:r>
              <a:rPr lang="en"/>
              <a:t>Can contain links that make other requests</a:t>
            </a:r>
            <a:endParaRPr/>
          </a:p>
        </p:txBody>
      </p:sp>
    </p:spTree>
    <p:extLst>
      <p:ext uri="{BB962C8B-B14F-4D97-AF65-F5344CB8AC3E}">
        <p14:creationId xmlns:p14="http://schemas.microsoft.com/office/powerpoint/2010/main" val="392185187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20"/>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a:t>
            </a:r>
            <a:endParaRPr/>
          </a:p>
        </p:txBody>
      </p:sp>
      <p:sp>
        <p:nvSpPr>
          <p:cNvPr id="99" name="Google Shape;99;p20"/>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HTTP is a stateless protocol</a:t>
            </a:r>
            <a:endParaRPr/>
          </a:p>
          <a:p>
            <a:pPr marL="914400" lvl="1" indent="-317500" algn="l" rtl="0">
              <a:spcBef>
                <a:spcPts val="0"/>
              </a:spcBef>
              <a:spcAft>
                <a:spcPts val="0"/>
              </a:spcAft>
              <a:buSzPts val="1400"/>
              <a:buChar char="○"/>
            </a:pPr>
            <a:r>
              <a:rPr lang="en"/>
              <a:t>Saves time and memory on the server</a:t>
            </a:r>
            <a:endParaRPr/>
          </a:p>
          <a:p>
            <a:pPr marL="914400" lvl="1" indent="-317500" algn="l" rtl="0">
              <a:spcBef>
                <a:spcPts val="0"/>
              </a:spcBef>
              <a:spcAft>
                <a:spcPts val="0"/>
              </a:spcAft>
              <a:buSzPts val="1400"/>
              <a:buChar char="○"/>
            </a:pPr>
            <a:r>
              <a:rPr lang="en"/>
              <a:t>Each request is handled in isolation even if a client just made another request</a:t>
            </a:r>
            <a:endParaRPr/>
          </a:p>
          <a:p>
            <a:pPr marL="457200" lvl="0" indent="-342900" algn="l" rtl="0">
              <a:spcBef>
                <a:spcPts val="0"/>
              </a:spcBef>
              <a:spcAft>
                <a:spcPts val="0"/>
              </a:spcAft>
              <a:buSzPts val="1800"/>
              <a:buChar char="●"/>
            </a:pPr>
            <a:r>
              <a:rPr lang="en"/>
              <a:t>If state is desired (ex. Login) it must sent the state with each request</a:t>
            </a:r>
            <a:endParaRPr/>
          </a:p>
          <a:p>
            <a:pPr marL="914400" lvl="1" indent="-317500" algn="l" rtl="0">
              <a:spcBef>
                <a:spcPts val="0"/>
              </a:spcBef>
              <a:spcAft>
                <a:spcPts val="0"/>
              </a:spcAft>
              <a:buSzPts val="1400"/>
              <a:buChar char="○"/>
            </a:pPr>
            <a:r>
              <a:rPr lang="en"/>
              <a:t>Cookies</a:t>
            </a:r>
            <a:endParaRPr/>
          </a:p>
          <a:p>
            <a:pPr marL="914400" lvl="1" indent="-317500" algn="l" rtl="0">
              <a:spcBef>
                <a:spcPts val="0"/>
              </a:spcBef>
              <a:spcAft>
                <a:spcPts val="0"/>
              </a:spcAft>
              <a:buSzPts val="1400"/>
              <a:buChar char="○"/>
            </a:pPr>
            <a:r>
              <a:rPr lang="en"/>
              <a:t>Tokens</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extLst>
      <p:ext uri="{BB962C8B-B14F-4D97-AF65-F5344CB8AC3E}">
        <p14:creationId xmlns:p14="http://schemas.microsoft.com/office/powerpoint/2010/main" val="283905074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1"/>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Response codes</a:t>
            </a:r>
            <a:endParaRPr/>
          </a:p>
        </p:txBody>
      </p:sp>
      <p:sp>
        <p:nvSpPr>
          <p:cNvPr id="105" name="Google Shape;105;p21"/>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200 OK</a:t>
            </a:r>
            <a:endParaRPr/>
          </a:p>
          <a:p>
            <a:pPr marL="914400" lvl="1" indent="-317500" algn="l" rtl="0">
              <a:spcBef>
                <a:spcPts val="0"/>
              </a:spcBef>
              <a:spcAft>
                <a:spcPts val="0"/>
              </a:spcAft>
              <a:buSzPts val="1400"/>
              <a:buChar char="○"/>
            </a:pPr>
            <a:r>
              <a:rPr lang="en"/>
              <a:t>Request was handled as expected</a:t>
            </a:r>
            <a:endParaRPr/>
          </a:p>
          <a:p>
            <a:pPr marL="457200" lvl="0" indent="-342900" algn="l" rtl="0">
              <a:spcBef>
                <a:spcPts val="0"/>
              </a:spcBef>
              <a:spcAft>
                <a:spcPts val="0"/>
              </a:spcAft>
              <a:buSzPts val="1800"/>
              <a:buChar char="●"/>
            </a:pPr>
            <a:r>
              <a:rPr lang="en"/>
              <a:t>301 Moved Permanently</a:t>
            </a:r>
            <a:endParaRPr/>
          </a:p>
          <a:p>
            <a:pPr marL="914400" lvl="1" indent="-317500" algn="l" rtl="0">
              <a:spcBef>
                <a:spcPts val="0"/>
              </a:spcBef>
              <a:spcAft>
                <a:spcPts val="0"/>
              </a:spcAft>
              <a:buSzPts val="1400"/>
              <a:buChar char="○"/>
            </a:pPr>
            <a:r>
              <a:rPr lang="en"/>
              <a:t>Redirect to the new location</a:t>
            </a:r>
            <a:endParaRPr/>
          </a:p>
          <a:p>
            <a:pPr marL="457200" lvl="0" indent="-342900" algn="l" rtl="0">
              <a:spcBef>
                <a:spcPts val="0"/>
              </a:spcBef>
              <a:spcAft>
                <a:spcPts val="0"/>
              </a:spcAft>
              <a:buSzPts val="1800"/>
              <a:buChar char="●"/>
            </a:pPr>
            <a:r>
              <a:rPr lang="en"/>
              <a:t>304 Not Modified</a:t>
            </a:r>
            <a:endParaRPr/>
          </a:p>
          <a:p>
            <a:pPr marL="914400" lvl="1" indent="-317500" algn="l" rtl="0">
              <a:spcBef>
                <a:spcPts val="0"/>
              </a:spcBef>
              <a:spcAft>
                <a:spcPts val="0"/>
              </a:spcAft>
              <a:buSzPts val="1400"/>
              <a:buChar char="○"/>
            </a:pPr>
            <a:r>
              <a:rPr lang="en"/>
              <a:t>File in local cache can be used</a:t>
            </a:r>
            <a:endParaRPr/>
          </a:p>
          <a:p>
            <a:pPr marL="457200" lvl="0" indent="-342900" algn="l" rtl="0">
              <a:spcBef>
                <a:spcPts val="0"/>
              </a:spcBef>
              <a:spcAft>
                <a:spcPts val="0"/>
              </a:spcAft>
              <a:buSzPts val="1800"/>
              <a:buChar char="●"/>
            </a:pPr>
            <a:r>
              <a:rPr lang="en"/>
              <a:t>403 Forbidden</a:t>
            </a:r>
            <a:endParaRPr/>
          </a:p>
          <a:p>
            <a:pPr marL="914400" lvl="1" indent="-317500" algn="l" rtl="0">
              <a:spcBef>
                <a:spcPts val="0"/>
              </a:spcBef>
              <a:spcAft>
                <a:spcPts val="0"/>
              </a:spcAft>
              <a:buSzPts val="1400"/>
              <a:buChar char="○"/>
            </a:pPr>
            <a:r>
              <a:rPr lang="en"/>
              <a:t>You don’t have access to the requested page</a:t>
            </a:r>
            <a:endParaRPr/>
          </a:p>
          <a:p>
            <a:pPr marL="457200" lvl="0" indent="-342900" algn="l" rtl="0">
              <a:spcBef>
                <a:spcPts val="0"/>
              </a:spcBef>
              <a:spcAft>
                <a:spcPts val="0"/>
              </a:spcAft>
              <a:buSzPts val="1800"/>
              <a:buChar char="●"/>
            </a:pPr>
            <a:r>
              <a:rPr lang="en"/>
              <a:t>404 Not Found</a:t>
            </a:r>
            <a:endParaRPr/>
          </a:p>
          <a:p>
            <a:pPr marL="914400" lvl="1" indent="-317500" algn="l" rtl="0">
              <a:spcBef>
                <a:spcPts val="0"/>
              </a:spcBef>
              <a:spcAft>
                <a:spcPts val="0"/>
              </a:spcAft>
              <a:buSzPts val="1400"/>
              <a:buChar char="○"/>
            </a:pPr>
            <a:r>
              <a:rPr lang="en"/>
              <a:t>Requested data could not be found </a:t>
            </a:r>
            <a:endParaRPr/>
          </a:p>
          <a:p>
            <a:pPr marL="457200" lvl="0" indent="-342900" algn="l" rtl="0">
              <a:spcBef>
                <a:spcPts val="0"/>
              </a:spcBef>
              <a:spcAft>
                <a:spcPts val="0"/>
              </a:spcAft>
              <a:buSzPts val="1800"/>
              <a:buChar char="●"/>
            </a:pPr>
            <a:r>
              <a:rPr lang="en"/>
              <a:t>500</a:t>
            </a:r>
            <a:endParaRPr/>
          </a:p>
          <a:p>
            <a:pPr marL="914400" lvl="1" indent="-317500" algn="l" rtl="0">
              <a:spcBef>
                <a:spcPts val="0"/>
              </a:spcBef>
              <a:spcAft>
                <a:spcPts val="0"/>
              </a:spcAft>
              <a:buSzPts val="1400"/>
              <a:buChar char="○"/>
            </a:pPr>
            <a:r>
              <a:rPr lang="en"/>
              <a:t>Internal server error</a:t>
            </a:r>
            <a:endParaRPr/>
          </a:p>
        </p:txBody>
      </p:sp>
    </p:spTree>
    <p:extLst>
      <p:ext uri="{BB962C8B-B14F-4D97-AF65-F5344CB8AC3E}">
        <p14:creationId xmlns:p14="http://schemas.microsoft.com/office/powerpoint/2010/main" val="30711682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7"/>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ISP Networks</a:t>
            </a:r>
            <a:endParaRPr/>
          </a:p>
        </p:txBody>
      </p:sp>
      <p:sp>
        <p:nvSpPr>
          <p:cNvPr id="89" name="Google Shape;89;p17"/>
          <p:cNvSpPr txBox="1">
            <a:spLocks noGrp="1"/>
          </p:cNvSpPr>
          <p:nvPr>
            <p:ph type="body" idx="1"/>
          </p:nvPr>
        </p:nvSpPr>
        <p:spPr>
          <a:xfrm>
            <a:off x="311700" y="1536633"/>
            <a:ext cx="4545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Connect customers to the Internet</a:t>
            </a:r>
            <a:endParaRPr/>
          </a:p>
          <a:p>
            <a:pPr marL="457200" lvl="0" indent="-342900" algn="l" rtl="0">
              <a:spcBef>
                <a:spcPts val="0"/>
              </a:spcBef>
              <a:spcAft>
                <a:spcPts val="0"/>
              </a:spcAft>
              <a:buSzPts val="1800"/>
              <a:buChar char="●"/>
            </a:pPr>
            <a:r>
              <a:rPr lang="en"/>
              <a:t>Maintain city and regional networks</a:t>
            </a:r>
            <a:endParaRPr/>
          </a:p>
          <a:p>
            <a:pPr marL="457200" lvl="0" indent="-342900" algn="l" rtl="0">
              <a:spcBef>
                <a:spcPts val="0"/>
              </a:spcBef>
              <a:spcAft>
                <a:spcPts val="0"/>
              </a:spcAft>
              <a:buSzPts val="1800"/>
              <a:buChar char="●"/>
            </a:pPr>
            <a:r>
              <a:rPr lang="en"/>
              <a:t>Addresses the last mile problem</a:t>
            </a:r>
            <a:endParaRPr/>
          </a:p>
          <a:p>
            <a:pPr marL="914400" lvl="1" indent="-317500" algn="l" rtl="0">
              <a:spcBef>
                <a:spcPts val="0"/>
              </a:spcBef>
              <a:spcAft>
                <a:spcPts val="0"/>
              </a:spcAft>
              <a:buSzPts val="1400"/>
              <a:buChar char="○"/>
            </a:pPr>
            <a:r>
              <a:rPr lang="en"/>
              <a:t>Part of a network connecting to individuals</a:t>
            </a:r>
            <a:endParaRPr/>
          </a:p>
          <a:p>
            <a:pPr marL="914400" lvl="1" indent="-317500" algn="l" rtl="0">
              <a:spcBef>
                <a:spcPts val="0"/>
              </a:spcBef>
              <a:spcAft>
                <a:spcPts val="0"/>
              </a:spcAft>
              <a:buSzPts val="1400"/>
              <a:buChar char="○"/>
            </a:pPr>
            <a:r>
              <a:rPr lang="en"/>
              <a:t>Requires onsite technicians for each connection</a:t>
            </a:r>
            <a:endParaRPr/>
          </a:p>
        </p:txBody>
      </p:sp>
      <p:pic>
        <p:nvPicPr>
          <p:cNvPr id="90" name="Google Shape;90;p17" descr="Image result for suburban neighborhood overhead lines"/>
          <p:cNvPicPr preferRelativeResize="0"/>
          <p:nvPr/>
        </p:nvPicPr>
        <p:blipFill>
          <a:blip r:embed="rId3">
            <a:alphaModFix/>
          </a:blip>
          <a:stretch>
            <a:fillRect/>
          </a:stretch>
        </p:blipFill>
        <p:spPr>
          <a:xfrm>
            <a:off x="4975351" y="1772100"/>
            <a:ext cx="3838975" cy="3839000"/>
          </a:xfrm>
          <a:prstGeom prst="rect">
            <a:avLst/>
          </a:prstGeom>
          <a:noFill/>
          <a:ln>
            <a:noFill/>
          </a:ln>
        </p:spPr>
      </p:pic>
      <p:sp>
        <p:nvSpPr>
          <p:cNvPr id="91" name="Google Shape;91;p17"/>
          <p:cNvSpPr txBox="1"/>
          <p:nvPr/>
        </p:nvSpPr>
        <p:spPr>
          <a:xfrm>
            <a:off x="4881163" y="1008500"/>
            <a:ext cx="3909300" cy="76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u="sng">
                <a:solidFill>
                  <a:schemeClr val="hlink"/>
                </a:solidFill>
                <a:hlinkClick r:id="rId4"/>
              </a:rPr>
              <a:t>http://oldforum.paradoxplaza.com/forum/showthread.php?837998-Underground-power-lines-and-capacity/page2</a:t>
            </a:r>
            <a:endParaRPr sz="1100"/>
          </a:p>
          <a:p>
            <a:pPr marL="0" lvl="0" indent="0" algn="l" rtl="0">
              <a:spcBef>
                <a:spcPts val="0"/>
              </a:spcBef>
              <a:spcAft>
                <a:spcPts val="0"/>
              </a:spcAft>
              <a:buNone/>
            </a:pPr>
            <a:endParaRPr sz="1100"/>
          </a:p>
        </p:txBody>
      </p:sp>
      <p:sp>
        <p:nvSpPr>
          <p:cNvPr id="92" name="Google Shape;92;p17"/>
          <p:cNvSpPr txBox="1"/>
          <p:nvPr/>
        </p:nvSpPr>
        <p:spPr>
          <a:xfrm>
            <a:off x="3158625" y="5522167"/>
            <a:ext cx="1364700" cy="104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u="sng">
                <a:solidFill>
                  <a:schemeClr val="hlink"/>
                </a:solidFill>
                <a:hlinkClick r:id="rId5"/>
              </a:rPr>
              <a:t>https://bijanghayyoomi.files.wordpress.com/2010/08/picture20.jpg</a:t>
            </a:r>
            <a:endParaRPr sz="1100"/>
          </a:p>
          <a:p>
            <a:pPr marL="0" lvl="0" indent="0" algn="l" rtl="0">
              <a:spcBef>
                <a:spcPts val="0"/>
              </a:spcBef>
              <a:spcAft>
                <a:spcPts val="0"/>
              </a:spcAft>
              <a:buNone/>
            </a:pPr>
            <a:endParaRPr/>
          </a:p>
        </p:txBody>
      </p:sp>
      <p:pic>
        <p:nvPicPr>
          <p:cNvPr id="93" name="Google Shape;93;p17" descr="https://bijanghayyoomi.files.wordpress.com/2010/08/picture20.jpg"/>
          <p:cNvPicPr preferRelativeResize="0"/>
          <p:nvPr/>
        </p:nvPicPr>
        <p:blipFill>
          <a:blip r:embed="rId6">
            <a:alphaModFix/>
          </a:blip>
          <a:stretch>
            <a:fillRect/>
          </a:stretch>
        </p:blipFill>
        <p:spPr>
          <a:xfrm>
            <a:off x="477675" y="4071534"/>
            <a:ext cx="2642774" cy="2493833"/>
          </a:xfrm>
          <a:prstGeom prst="rect">
            <a:avLst/>
          </a:prstGeom>
          <a:noFill/>
          <a:ln>
            <a:noFill/>
          </a:ln>
        </p:spPr>
      </p:pic>
    </p:spTree>
    <p:extLst>
      <p:ext uri="{BB962C8B-B14F-4D97-AF65-F5344CB8AC3E}">
        <p14:creationId xmlns:p14="http://schemas.microsoft.com/office/powerpoint/2010/main" val="31108600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2"/>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URL</a:t>
            </a:r>
            <a:endParaRPr/>
          </a:p>
        </p:txBody>
      </p:sp>
      <p:sp>
        <p:nvSpPr>
          <p:cNvPr id="111" name="Google Shape;111;p22"/>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Structure:</a:t>
            </a:r>
            <a:endParaRPr/>
          </a:p>
          <a:p>
            <a:pPr marL="0" lvl="0" indent="0" algn="l" rtl="0">
              <a:spcBef>
                <a:spcPts val="1600"/>
              </a:spcBef>
              <a:spcAft>
                <a:spcPts val="0"/>
              </a:spcAft>
              <a:buNone/>
            </a:pPr>
            <a:r>
              <a:rPr lang="en"/>
              <a:t>Protocol://server_name/resource</a:t>
            </a:r>
            <a:endParaRPr/>
          </a:p>
          <a:p>
            <a:pPr marL="457200" lvl="0" indent="-342900" algn="l" rtl="0">
              <a:spcBef>
                <a:spcPts val="1600"/>
              </a:spcBef>
              <a:spcAft>
                <a:spcPts val="0"/>
              </a:spcAft>
              <a:buSzPts val="1800"/>
              <a:buChar char="●"/>
            </a:pPr>
            <a:r>
              <a:rPr lang="en"/>
              <a:t>Protocol</a:t>
            </a:r>
            <a:endParaRPr/>
          </a:p>
          <a:p>
            <a:pPr marL="914400" lvl="1" indent="-317500" algn="l" rtl="0">
              <a:spcBef>
                <a:spcPts val="0"/>
              </a:spcBef>
              <a:spcAft>
                <a:spcPts val="0"/>
              </a:spcAft>
              <a:buSzPts val="1400"/>
              <a:buChar char="○"/>
            </a:pPr>
            <a:r>
              <a:rPr lang="en"/>
              <a:t>Ex: HTTP</a:t>
            </a:r>
            <a:endParaRPr/>
          </a:p>
          <a:p>
            <a:pPr marL="457200" lvl="0" indent="-342900" algn="l" rtl="0">
              <a:spcBef>
                <a:spcPts val="0"/>
              </a:spcBef>
              <a:spcAft>
                <a:spcPts val="0"/>
              </a:spcAft>
              <a:buSzPts val="1800"/>
              <a:buChar char="●"/>
            </a:pPr>
            <a:r>
              <a:rPr lang="en"/>
              <a:t>Server name</a:t>
            </a:r>
            <a:endParaRPr/>
          </a:p>
          <a:p>
            <a:pPr marL="914400" lvl="1" indent="-317500" algn="l" rtl="0">
              <a:spcBef>
                <a:spcPts val="0"/>
              </a:spcBef>
              <a:spcAft>
                <a:spcPts val="0"/>
              </a:spcAft>
              <a:buSzPts val="1400"/>
              <a:buChar char="○"/>
            </a:pPr>
            <a:r>
              <a:rPr lang="en"/>
              <a:t>Ex: buffalo.edu</a:t>
            </a:r>
            <a:endParaRPr/>
          </a:p>
          <a:p>
            <a:pPr marL="457200" lvl="0" indent="-342900" algn="l" rtl="0">
              <a:spcBef>
                <a:spcPts val="0"/>
              </a:spcBef>
              <a:spcAft>
                <a:spcPts val="0"/>
              </a:spcAft>
              <a:buSzPts val="1800"/>
              <a:buChar char="●"/>
            </a:pPr>
            <a:r>
              <a:rPr lang="en"/>
              <a:t>Resource</a:t>
            </a:r>
            <a:endParaRPr/>
          </a:p>
          <a:p>
            <a:pPr marL="914400" lvl="1" indent="-317500" algn="l" rtl="0">
              <a:spcBef>
                <a:spcPts val="0"/>
              </a:spcBef>
              <a:spcAft>
                <a:spcPts val="0"/>
              </a:spcAft>
              <a:buSzPts val="1400"/>
              <a:buChar char="○"/>
            </a:pPr>
            <a:r>
              <a:rPr lang="en"/>
              <a:t>Ex: home.html</a:t>
            </a:r>
            <a:endParaRPr/>
          </a:p>
          <a:p>
            <a:pPr marL="0" lvl="0" indent="0" algn="l" rtl="0">
              <a:spcBef>
                <a:spcPts val="1600"/>
              </a:spcBef>
              <a:spcAft>
                <a:spcPts val="1600"/>
              </a:spcAft>
              <a:buNone/>
            </a:pPr>
            <a:endParaRPr/>
          </a:p>
        </p:txBody>
      </p:sp>
    </p:spTree>
    <p:extLst>
      <p:ext uri="{BB962C8B-B14F-4D97-AF65-F5344CB8AC3E}">
        <p14:creationId xmlns:p14="http://schemas.microsoft.com/office/powerpoint/2010/main" val="214376601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3"/>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 Requests</a:t>
            </a:r>
            <a:endParaRPr/>
          </a:p>
        </p:txBody>
      </p:sp>
      <p:sp>
        <p:nvSpPr>
          <p:cNvPr id="117" name="Google Shape;117;p23"/>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GET Request</a:t>
            </a:r>
            <a:endParaRPr/>
          </a:p>
          <a:p>
            <a:pPr marL="0" lvl="0" indent="0" algn="l" rtl="0">
              <a:spcBef>
                <a:spcPts val="1600"/>
              </a:spcBef>
              <a:spcAft>
                <a:spcPts val="0"/>
              </a:spcAft>
              <a:buNone/>
            </a:pPr>
            <a:r>
              <a:rPr lang="en"/>
              <a:t>Request information from a server</a:t>
            </a:r>
            <a:endParaRPr/>
          </a:p>
          <a:p>
            <a:pPr marL="0" lvl="0" indent="0" algn="l" rtl="0">
              <a:spcBef>
                <a:spcPts val="1600"/>
              </a:spcBef>
              <a:spcAft>
                <a:spcPts val="0"/>
              </a:spcAft>
              <a:buNone/>
            </a:pPr>
            <a:endParaRPr/>
          </a:p>
          <a:p>
            <a:pPr marL="0" lvl="0" indent="0" algn="l" rtl="0">
              <a:spcBef>
                <a:spcPts val="1600"/>
              </a:spcBef>
              <a:spcAft>
                <a:spcPts val="0"/>
              </a:spcAft>
              <a:buNone/>
            </a:pPr>
            <a:r>
              <a:rPr lang="en"/>
              <a:t>POST Request</a:t>
            </a:r>
            <a:endParaRPr/>
          </a:p>
          <a:p>
            <a:pPr marL="0" lvl="0" indent="0" algn="l" rtl="0">
              <a:spcBef>
                <a:spcPts val="1600"/>
              </a:spcBef>
              <a:spcAft>
                <a:spcPts val="0"/>
              </a:spcAft>
              <a:buNone/>
            </a:pPr>
            <a:r>
              <a:rPr lang="en"/>
              <a:t>Send information to a server (Forms)</a:t>
            </a:r>
            <a:endParaRPr/>
          </a:p>
          <a:p>
            <a:pPr marL="0" lvl="0" indent="0" algn="l" rtl="0">
              <a:spcBef>
                <a:spcPts val="1600"/>
              </a:spcBef>
              <a:spcAft>
                <a:spcPts val="1600"/>
              </a:spcAft>
              <a:buNone/>
            </a:pPr>
            <a:endParaRPr/>
          </a:p>
        </p:txBody>
      </p:sp>
    </p:spTree>
    <p:extLst>
      <p:ext uri="{BB962C8B-B14F-4D97-AF65-F5344CB8AC3E}">
        <p14:creationId xmlns:p14="http://schemas.microsoft.com/office/powerpoint/2010/main" val="4445214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4"/>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Security</a:t>
            </a:r>
            <a:endParaRPr/>
          </a:p>
        </p:txBody>
      </p:sp>
      <p:sp>
        <p:nvSpPr>
          <p:cNvPr id="123" name="Google Shape;123;p24"/>
          <p:cNvSpPr txBox="1">
            <a:spLocks noGrp="1"/>
          </p:cNvSpPr>
          <p:nvPr>
            <p:ph type="body" idx="1"/>
          </p:nvPr>
        </p:nvSpPr>
        <p:spPr>
          <a:xfrm>
            <a:off x="311700" y="1356967"/>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Client downloads the entire code for a site and you run it in your browser</a:t>
            </a:r>
            <a:endParaRPr/>
          </a:p>
          <a:p>
            <a:pPr marL="457200" lvl="0" indent="-342900" algn="l" rtl="0">
              <a:spcBef>
                <a:spcPts val="0"/>
              </a:spcBef>
              <a:spcAft>
                <a:spcPts val="0"/>
              </a:spcAft>
              <a:buSzPts val="1800"/>
              <a:buChar char="●"/>
            </a:pPr>
            <a:r>
              <a:rPr lang="en"/>
              <a:t>The client has all the code needed to run the site in their browser. Clients can make any changes they want!</a:t>
            </a:r>
            <a:endParaRPr/>
          </a:p>
          <a:p>
            <a:pPr marL="457200" lvl="0" indent="-342900" algn="l" rtl="0">
              <a:spcBef>
                <a:spcPts val="0"/>
              </a:spcBef>
              <a:spcAft>
                <a:spcPts val="0"/>
              </a:spcAft>
              <a:buSzPts val="1800"/>
              <a:buChar char="●"/>
            </a:pPr>
            <a:r>
              <a:rPr lang="en"/>
              <a:t>JavaScript console. Edit html. Edit requests directly.</a:t>
            </a:r>
            <a:endParaRPr/>
          </a:p>
        </p:txBody>
      </p:sp>
    </p:spTree>
    <p:extLst>
      <p:ext uri="{BB962C8B-B14F-4D97-AF65-F5344CB8AC3E}">
        <p14:creationId xmlns:p14="http://schemas.microsoft.com/office/powerpoint/2010/main" val="298288760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5"/>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Security</a:t>
            </a:r>
            <a:endParaRPr/>
          </a:p>
        </p:txBody>
      </p:sp>
      <p:sp>
        <p:nvSpPr>
          <p:cNvPr id="129" name="Google Shape;129;p25"/>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Server must verify every request</a:t>
            </a:r>
            <a:endParaRPr/>
          </a:p>
          <a:p>
            <a:pPr marL="457200" lvl="0" indent="-342900" algn="l" rtl="0">
              <a:spcBef>
                <a:spcPts val="0"/>
              </a:spcBef>
              <a:spcAft>
                <a:spcPts val="0"/>
              </a:spcAft>
              <a:buSzPts val="1800"/>
              <a:buChar char="●"/>
            </a:pPr>
            <a:r>
              <a:rPr lang="en"/>
              <a:t>Never trust your clients</a:t>
            </a:r>
            <a:endParaRPr/>
          </a:p>
          <a:p>
            <a:pPr marL="457200" lvl="0" indent="-342900" algn="l" rtl="0">
              <a:spcBef>
                <a:spcPts val="0"/>
              </a:spcBef>
              <a:spcAft>
                <a:spcPts val="0"/>
              </a:spcAft>
              <a:buSzPts val="1800"/>
              <a:buChar char="●"/>
            </a:pPr>
            <a:r>
              <a:rPr lang="en"/>
              <a:t>DRM? Always online replaced older drm. Anything client side will eventually be cracked</a:t>
            </a:r>
            <a:endParaRPr/>
          </a:p>
          <a:p>
            <a:pPr marL="0" lvl="0" indent="0" algn="l" rtl="0">
              <a:spcBef>
                <a:spcPts val="1600"/>
              </a:spcBef>
              <a:spcAft>
                <a:spcPts val="1600"/>
              </a:spcAft>
              <a:buNone/>
            </a:pPr>
            <a:endParaRPr/>
          </a:p>
        </p:txBody>
      </p:sp>
    </p:spTree>
    <p:extLst>
      <p:ext uri="{BB962C8B-B14F-4D97-AF65-F5344CB8AC3E}">
        <p14:creationId xmlns:p14="http://schemas.microsoft.com/office/powerpoint/2010/main" val="131756915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6"/>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Security and privacy</a:t>
            </a:r>
            <a:endParaRPr/>
          </a:p>
        </p:txBody>
      </p:sp>
      <p:sp>
        <p:nvSpPr>
          <p:cNvPr id="135" name="Google Shape;135;p26"/>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ISPs, tier 1, local network owners, and everyone in range of your WiFi can read your stuff!</a:t>
            </a:r>
            <a:endParaRPr/>
          </a:p>
        </p:txBody>
      </p:sp>
    </p:spTree>
    <p:extLst>
      <p:ext uri="{BB962C8B-B14F-4D97-AF65-F5344CB8AC3E}">
        <p14:creationId xmlns:p14="http://schemas.microsoft.com/office/powerpoint/2010/main" val="219444444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7"/>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a:t>
            </a:r>
            <a:endParaRPr/>
          </a:p>
        </p:txBody>
      </p:sp>
      <p:sp>
        <p:nvSpPr>
          <p:cNvPr id="141" name="Google Shape;141;p27"/>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Encrypted version of HTTP</a:t>
            </a:r>
            <a:endParaRPr/>
          </a:p>
          <a:p>
            <a:pPr marL="457200" lvl="0" indent="-342900" algn="l" rtl="0">
              <a:spcBef>
                <a:spcPts val="0"/>
              </a:spcBef>
              <a:spcAft>
                <a:spcPts val="0"/>
              </a:spcAft>
              <a:buSzPts val="1800"/>
              <a:buChar char="●"/>
            </a:pPr>
            <a:r>
              <a:rPr lang="en"/>
              <a:t>Privacy</a:t>
            </a:r>
            <a:endParaRPr/>
          </a:p>
          <a:p>
            <a:pPr marL="457200" lvl="0" indent="-342900" algn="l" rtl="0">
              <a:spcBef>
                <a:spcPts val="0"/>
              </a:spcBef>
              <a:spcAft>
                <a:spcPts val="0"/>
              </a:spcAft>
              <a:buSzPts val="1800"/>
              <a:buChar char="●"/>
            </a:pPr>
            <a:r>
              <a:rPr lang="en"/>
              <a:t>You verify the server’s identity</a:t>
            </a:r>
            <a:endParaRPr/>
          </a:p>
          <a:p>
            <a:pPr marL="457200" lvl="0" indent="-342900" algn="l" rtl="0">
              <a:spcBef>
                <a:spcPts val="0"/>
              </a:spcBef>
              <a:spcAft>
                <a:spcPts val="0"/>
              </a:spcAft>
              <a:buSzPts val="1800"/>
              <a:buChar char="●"/>
            </a:pPr>
            <a:r>
              <a:rPr lang="en"/>
              <a:t>Server verifies your identity</a:t>
            </a:r>
            <a:endParaRPr/>
          </a:p>
          <a:p>
            <a:pPr marL="457200" lvl="0" indent="-342900" algn="l" rtl="0">
              <a:spcBef>
                <a:spcPts val="0"/>
              </a:spcBef>
              <a:spcAft>
                <a:spcPts val="0"/>
              </a:spcAft>
              <a:buSzPts val="1800"/>
              <a:buChar char="●"/>
            </a:pPr>
            <a:r>
              <a:rPr lang="en"/>
              <a:t>Signified by a green lock on most browsers</a:t>
            </a:r>
            <a:endParaRPr/>
          </a:p>
        </p:txBody>
      </p:sp>
    </p:spTree>
    <p:extLst>
      <p:ext uri="{BB962C8B-B14F-4D97-AF65-F5344CB8AC3E}">
        <p14:creationId xmlns:p14="http://schemas.microsoft.com/office/powerpoint/2010/main" val="339249240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8"/>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Who to Trust</a:t>
            </a:r>
            <a:endParaRPr/>
          </a:p>
        </p:txBody>
      </p:sp>
      <p:sp>
        <p:nvSpPr>
          <p:cNvPr id="147" name="Google Shape;147;p28"/>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Certificate authority. Must trust the CAs. In the end, all security comes down to trusting </a:t>
            </a:r>
            <a:r>
              <a:rPr lang="en" i="1"/>
              <a:t>someone</a:t>
            </a:r>
            <a:r>
              <a:rPr lang="en"/>
              <a:t>. In this case you trust your browser, the CA, the site you're using.</a:t>
            </a:r>
            <a:endParaRPr/>
          </a:p>
          <a:p>
            <a:pPr marL="457200" lvl="0" indent="-342900" algn="l" rtl="0">
              <a:spcBef>
                <a:spcPts val="0"/>
              </a:spcBef>
              <a:spcAft>
                <a:spcPts val="0"/>
              </a:spcAft>
              <a:buSzPts val="1800"/>
              <a:buChar char="●"/>
            </a:pPr>
            <a:r>
              <a:rPr lang="en"/>
              <a:t>More likely, you trust that if these large organizations we're doing something wrong that someone else would call them out for you</a:t>
            </a:r>
            <a:endParaRPr/>
          </a:p>
          <a:p>
            <a:pPr marL="457200" lvl="0" indent="-342900" algn="l" rtl="0">
              <a:spcBef>
                <a:spcPts val="0"/>
              </a:spcBef>
              <a:spcAft>
                <a:spcPts val="0"/>
              </a:spcAft>
              <a:buSzPts val="1800"/>
              <a:buChar char="●"/>
            </a:pPr>
            <a:r>
              <a:rPr lang="en"/>
              <a:t>Even with trust, are they competent?</a:t>
            </a:r>
            <a:endParaRPr/>
          </a:p>
          <a:p>
            <a:pPr marL="457200" lvl="0" indent="-342900" algn="l" rtl="0">
              <a:spcBef>
                <a:spcPts val="0"/>
              </a:spcBef>
              <a:spcAft>
                <a:spcPts val="0"/>
              </a:spcAft>
              <a:buSzPts val="1800"/>
              <a:buChar char="●"/>
            </a:pPr>
            <a:r>
              <a:rPr lang="en"/>
              <a:t>Remember: others still know who you're talking to, but not what you're saying. They can also know how much you are talking</a:t>
            </a:r>
            <a:endParaRPr/>
          </a:p>
        </p:txBody>
      </p:sp>
    </p:spTree>
    <p:extLst>
      <p:ext uri="{BB962C8B-B14F-4D97-AF65-F5344CB8AC3E}">
        <p14:creationId xmlns:p14="http://schemas.microsoft.com/office/powerpoint/2010/main" val="4568558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8"/>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Tier 1 Networks</a:t>
            </a:r>
            <a:endParaRPr/>
          </a:p>
        </p:txBody>
      </p:sp>
      <p:sp>
        <p:nvSpPr>
          <p:cNvPr id="99" name="Google Shape;99;p18"/>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A network that is connected to all other networks on the Internet without paying another network provider for access</a:t>
            </a:r>
            <a:endParaRPr/>
          </a:p>
          <a:p>
            <a:pPr marL="457200" lvl="0" indent="-342900" algn="l" rtl="0">
              <a:spcBef>
                <a:spcPts val="0"/>
              </a:spcBef>
              <a:spcAft>
                <a:spcPts val="0"/>
              </a:spcAft>
              <a:buSzPts val="1800"/>
              <a:buChar char="●"/>
            </a:pPr>
            <a:r>
              <a:rPr lang="en"/>
              <a:t>Maintain networks at the global scale</a:t>
            </a:r>
            <a:endParaRPr/>
          </a:p>
          <a:p>
            <a:pPr marL="457200" lvl="0" indent="-342900" algn="l" rtl="0">
              <a:spcBef>
                <a:spcPts val="0"/>
              </a:spcBef>
              <a:spcAft>
                <a:spcPts val="0"/>
              </a:spcAft>
              <a:buSzPts val="1800"/>
              <a:buChar char="●"/>
            </a:pPr>
            <a:r>
              <a:rPr lang="en"/>
              <a:t>ISP’s pay for tier 1 access just like we pay ISPs</a:t>
            </a:r>
            <a:endParaRPr/>
          </a:p>
          <a:p>
            <a:pPr marL="457200" lvl="0" indent="-342900" algn="l" rtl="0">
              <a:spcBef>
                <a:spcPts val="0"/>
              </a:spcBef>
              <a:spcAft>
                <a:spcPts val="0"/>
              </a:spcAft>
              <a:buSzPts val="1800"/>
              <a:buChar char="●"/>
            </a:pPr>
            <a:r>
              <a:rPr lang="en"/>
              <a:t>Tier one networks form the backbone of the Internet</a:t>
            </a:r>
            <a:endParaRPr/>
          </a:p>
          <a:p>
            <a:pPr marL="457200" lvl="0" indent="-342900" algn="l" rtl="0">
              <a:spcBef>
                <a:spcPts val="0"/>
              </a:spcBef>
              <a:spcAft>
                <a:spcPts val="0"/>
              </a:spcAft>
              <a:buSzPts val="1800"/>
              <a:buChar char="●"/>
            </a:pPr>
            <a:r>
              <a:rPr lang="en"/>
              <a:t>Some tier 1 companies also offer ISP services to individuals in certain regions</a:t>
            </a:r>
            <a:endParaRPr/>
          </a:p>
          <a:p>
            <a:pPr marL="457200" lvl="0" indent="-342900" algn="l" rtl="0">
              <a:spcBef>
                <a:spcPts val="0"/>
              </a:spcBef>
              <a:spcAft>
                <a:spcPts val="0"/>
              </a:spcAft>
              <a:buSzPts val="1800"/>
              <a:buChar char="●"/>
            </a:pPr>
            <a:r>
              <a:rPr lang="en"/>
              <a:t>Often peer with each other allowing them to use each other’s networks, thus increasing the overall speed and reliability of the Internet</a:t>
            </a:r>
            <a:endParaRPr/>
          </a:p>
          <a:p>
            <a:pPr marL="0" lvl="0" indent="0" algn="l" rtl="0">
              <a:spcBef>
                <a:spcPts val="1600"/>
              </a:spcBef>
              <a:spcAft>
                <a:spcPts val="1600"/>
              </a:spcAft>
              <a:buNone/>
            </a:pPr>
            <a:endParaRPr/>
          </a:p>
        </p:txBody>
      </p:sp>
    </p:spTree>
    <p:extLst>
      <p:ext uri="{BB962C8B-B14F-4D97-AF65-F5344CB8AC3E}">
        <p14:creationId xmlns:p14="http://schemas.microsoft.com/office/powerpoint/2010/main" val="815814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9"/>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Tier 1 Networks</a:t>
            </a:r>
            <a:endParaRPr/>
          </a:p>
        </p:txBody>
      </p:sp>
      <p:sp>
        <p:nvSpPr>
          <p:cNvPr id="105" name="Google Shape;105;p19"/>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AT&amp;T</a:t>
            </a:r>
            <a:endParaRPr/>
          </a:p>
          <a:p>
            <a:pPr marL="0" lvl="0" indent="0" algn="l" rtl="0">
              <a:spcBef>
                <a:spcPts val="1600"/>
              </a:spcBef>
              <a:spcAft>
                <a:spcPts val="0"/>
              </a:spcAft>
              <a:buNone/>
            </a:pPr>
            <a:r>
              <a:rPr lang="en"/>
              <a:t>CenturyLink</a:t>
            </a:r>
            <a:endParaRPr/>
          </a:p>
          <a:p>
            <a:pPr marL="0" lvl="0" indent="0" algn="l" rtl="0">
              <a:spcBef>
                <a:spcPts val="1600"/>
              </a:spcBef>
              <a:spcAft>
                <a:spcPts val="0"/>
              </a:spcAft>
              <a:buNone/>
            </a:pPr>
            <a:r>
              <a:rPr lang="en"/>
              <a:t>Global Telcon &amp; Communications</a:t>
            </a:r>
            <a:endParaRPr/>
          </a:p>
          <a:p>
            <a:pPr marL="0" lvl="0" indent="0" algn="l" rtl="0">
              <a:spcBef>
                <a:spcPts val="1600"/>
              </a:spcBef>
              <a:spcAft>
                <a:spcPts val="0"/>
              </a:spcAft>
              <a:buNone/>
            </a:pPr>
            <a:r>
              <a:rPr lang="en"/>
              <a:t>Level 3 Communications</a:t>
            </a:r>
            <a:endParaRPr/>
          </a:p>
          <a:p>
            <a:pPr marL="0" lvl="0" indent="0" algn="l" rtl="0">
              <a:spcBef>
                <a:spcPts val="1600"/>
              </a:spcBef>
              <a:spcAft>
                <a:spcPts val="0"/>
              </a:spcAft>
              <a:buClr>
                <a:schemeClr val="dk1"/>
              </a:buClr>
              <a:buSzPts val="1100"/>
              <a:buFont typeface="Arial"/>
              <a:buNone/>
            </a:pPr>
            <a:r>
              <a:rPr lang="en"/>
              <a:t>NTT Communications</a:t>
            </a:r>
            <a:endParaRPr/>
          </a:p>
          <a:p>
            <a:pPr marL="0" lvl="0" indent="0" algn="l" rtl="0">
              <a:spcBef>
                <a:spcPts val="1600"/>
              </a:spcBef>
              <a:spcAft>
                <a:spcPts val="0"/>
              </a:spcAft>
              <a:buNone/>
            </a:pPr>
            <a:r>
              <a:rPr lang="en"/>
              <a:t>Verizon Enterprise Solutions</a:t>
            </a:r>
            <a:endParaRPr/>
          </a:p>
          <a:p>
            <a:pPr marL="0" lvl="0" indent="0" algn="l" rtl="0">
              <a:spcBef>
                <a:spcPts val="1600"/>
              </a:spcBef>
              <a:spcAft>
                <a:spcPts val="0"/>
              </a:spcAft>
              <a:buClr>
                <a:schemeClr val="dk1"/>
              </a:buClr>
              <a:buSzPts val="1100"/>
              <a:buFont typeface="Arial"/>
              <a:buNone/>
            </a:pPr>
            <a:r>
              <a:rPr lang="en"/>
              <a:t>Zayo Group</a:t>
            </a:r>
            <a:endParaRPr/>
          </a:p>
          <a:p>
            <a:pPr marL="0" lvl="0" indent="0" algn="l" rtl="0">
              <a:spcBef>
                <a:spcPts val="1600"/>
              </a:spcBef>
              <a:spcAft>
                <a:spcPts val="1600"/>
              </a:spcAft>
              <a:buNone/>
            </a:pPr>
            <a:r>
              <a:rPr lang="en"/>
              <a:t>(</a:t>
            </a:r>
            <a:r>
              <a:rPr lang="en" u="sng">
                <a:solidFill>
                  <a:schemeClr val="hlink"/>
                </a:solidFill>
                <a:hlinkClick r:id="rId3"/>
              </a:rPr>
              <a:t>https://en.wikipedia.org/wiki/Tier_1_network</a:t>
            </a:r>
            <a:r>
              <a:rPr lang="en"/>
              <a:t> for more)</a:t>
            </a:r>
            <a:endParaRPr/>
          </a:p>
        </p:txBody>
      </p:sp>
      <p:sp>
        <p:nvSpPr>
          <p:cNvPr id="106" name="Google Shape;106;p19"/>
          <p:cNvSpPr txBox="1"/>
          <p:nvPr/>
        </p:nvSpPr>
        <p:spPr>
          <a:xfrm>
            <a:off x="5036175" y="2741151"/>
            <a:ext cx="2606100" cy="47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u="sng">
                <a:solidFill>
                  <a:schemeClr val="hlink"/>
                </a:solidFill>
                <a:hlinkClick r:id="rId4"/>
              </a:rPr>
              <a:t>http://www.vootwerk.com/network.html</a:t>
            </a:r>
            <a:endParaRPr sz="1100"/>
          </a:p>
          <a:p>
            <a:pPr marL="0" lvl="0" indent="0" algn="l" rtl="0">
              <a:spcBef>
                <a:spcPts val="0"/>
              </a:spcBef>
              <a:spcAft>
                <a:spcPts val="0"/>
              </a:spcAft>
              <a:buNone/>
            </a:pPr>
            <a:endParaRPr sz="1100"/>
          </a:p>
        </p:txBody>
      </p:sp>
      <p:pic>
        <p:nvPicPr>
          <p:cNvPr id="107" name="Google Shape;107;p19" descr="http://www.vootwerk.com/images/maps/Level3map.jpg"/>
          <p:cNvPicPr preferRelativeResize="0"/>
          <p:nvPr/>
        </p:nvPicPr>
        <p:blipFill>
          <a:blip r:embed="rId5">
            <a:alphaModFix/>
          </a:blip>
          <a:stretch>
            <a:fillRect/>
          </a:stretch>
        </p:blipFill>
        <p:spPr>
          <a:xfrm>
            <a:off x="3733150" y="3485801"/>
            <a:ext cx="2278864" cy="2301233"/>
          </a:xfrm>
          <a:prstGeom prst="rect">
            <a:avLst/>
          </a:prstGeom>
          <a:noFill/>
          <a:ln>
            <a:noFill/>
          </a:ln>
        </p:spPr>
      </p:pic>
      <p:pic>
        <p:nvPicPr>
          <p:cNvPr id="108" name="Google Shape;108;p19" descr="http://www.vootwerk.com/images/maps/CenturyLinkmap.jpg"/>
          <p:cNvPicPr preferRelativeResize="0"/>
          <p:nvPr/>
        </p:nvPicPr>
        <p:blipFill>
          <a:blip r:embed="rId6">
            <a:alphaModFix/>
          </a:blip>
          <a:stretch>
            <a:fillRect/>
          </a:stretch>
        </p:blipFill>
        <p:spPr>
          <a:xfrm>
            <a:off x="4597501" y="444969"/>
            <a:ext cx="3337099" cy="2296199"/>
          </a:xfrm>
          <a:prstGeom prst="rect">
            <a:avLst/>
          </a:prstGeom>
          <a:noFill/>
          <a:ln>
            <a:noFill/>
          </a:ln>
        </p:spPr>
      </p:pic>
      <p:pic>
        <p:nvPicPr>
          <p:cNvPr id="109" name="Google Shape;109;p19" descr="http://www.vootwerk.com/images/maps/AT&amp;Tmap.jpg"/>
          <p:cNvPicPr preferRelativeResize="0"/>
          <p:nvPr/>
        </p:nvPicPr>
        <p:blipFill>
          <a:blip r:embed="rId7">
            <a:alphaModFix/>
          </a:blip>
          <a:stretch>
            <a:fillRect/>
          </a:stretch>
        </p:blipFill>
        <p:spPr>
          <a:xfrm>
            <a:off x="6193625" y="3485801"/>
            <a:ext cx="2769410" cy="2301233"/>
          </a:xfrm>
          <a:prstGeom prst="rect">
            <a:avLst/>
          </a:prstGeom>
          <a:noFill/>
          <a:ln>
            <a:noFill/>
          </a:ln>
        </p:spPr>
      </p:pic>
    </p:spTree>
    <p:extLst>
      <p:ext uri="{BB962C8B-B14F-4D97-AF65-F5344CB8AC3E}">
        <p14:creationId xmlns:p14="http://schemas.microsoft.com/office/powerpoint/2010/main" val="10238174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0"/>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Internet Exchanges (IX)</a:t>
            </a:r>
            <a:endParaRPr/>
          </a:p>
        </p:txBody>
      </p:sp>
      <p:sp>
        <p:nvSpPr>
          <p:cNvPr id="115" name="Google Shape;115;p20"/>
          <p:cNvSpPr txBox="1">
            <a:spLocks noGrp="1"/>
          </p:cNvSpPr>
          <p:nvPr>
            <p:ph type="body" idx="1"/>
          </p:nvPr>
        </p:nvSpPr>
        <p:spPr>
          <a:xfrm>
            <a:off x="311700" y="1536633"/>
            <a:ext cx="8718000" cy="1877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Tier 1 networks must connect to ISP networks and other Tier 1 networks</a:t>
            </a:r>
            <a:endParaRPr/>
          </a:p>
          <a:p>
            <a:pPr marL="457200" lvl="0" indent="-342900" algn="l" rtl="0">
              <a:spcBef>
                <a:spcPts val="0"/>
              </a:spcBef>
              <a:spcAft>
                <a:spcPts val="0"/>
              </a:spcAft>
              <a:buSzPts val="1800"/>
              <a:buChar char="●"/>
            </a:pPr>
            <a:r>
              <a:rPr lang="en"/>
              <a:t>These connections are made in Internet Exchanges</a:t>
            </a:r>
            <a:endParaRPr/>
          </a:p>
          <a:p>
            <a:pPr marL="457200" lvl="0" indent="-342900" algn="l" rtl="0">
              <a:spcBef>
                <a:spcPts val="0"/>
              </a:spcBef>
              <a:spcAft>
                <a:spcPts val="0"/>
              </a:spcAft>
              <a:buSzPts val="1800"/>
              <a:buChar char="●"/>
            </a:pPr>
            <a:r>
              <a:rPr lang="en"/>
              <a:t>60 Hudson Street (pictured) houses one such IX in Manhattan</a:t>
            </a:r>
            <a:endParaRPr/>
          </a:p>
          <a:p>
            <a:pPr marL="457200" lvl="0" indent="-342900" algn="l" rtl="0">
              <a:spcBef>
                <a:spcPts val="0"/>
              </a:spcBef>
              <a:spcAft>
                <a:spcPts val="0"/>
              </a:spcAft>
              <a:buSzPts val="1800"/>
              <a:buChar char="●"/>
            </a:pPr>
            <a:r>
              <a:rPr lang="en"/>
              <a:t>IXs maintain many connections and require reliable power and various backups</a:t>
            </a:r>
            <a:endParaRPr/>
          </a:p>
        </p:txBody>
      </p:sp>
      <p:pic>
        <p:nvPicPr>
          <p:cNvPr id="116" name="Google Shape;116;p20"/>
          <p:cNvPicPr preferRelativeResize="0"/>
          <p:nvPr/>
        </p:nvPicPr>
        <p:blipFill>
          <a:blip r:embed="rId3">
            <a:alphaModFix/>
          </a:blip>
          <a:stretch>
            <a:fillRect/>
          </a:stretch>
        </p:blipFill>
        <p:spPr>
          <a:xfrm>
            <a:off x="6569351" y="3299533"/>
            <a:ext cx="2020149" cy="3404600"/>
          </a:xfrm>
          <a:prstGeom prst="rect">
            <a:avLst/>
          </a:prstGeom>
          <a:noFill/>
          <a:ln>
            <a:noFill/>
          </a:ln>
        </p:spPr>
      </p:pic>
      <p:sp>
        <p:nvSpPr>
          <p:cNvPr id="117" name="Google Shape;117;p20"/>
          <p:cNvSpPr txBox="1"/>
          <p:nvPr/>
        </p:nvSpPr>
        <p:spPr>
          <a:xfrm>
            <a:off x="4825150" y="5852167"/>
            <a:ext cx="1744200" cy="64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u="sng">
                <a:solidFill>
                  <a:schemeClr val="hlink"/>
                </a:solidFill>
                <a:hlinkClick r:id="rId4"/>
              </a:rPr>
              <a:t>https://en.wikipedia.org/wiki/60_Hudson_Street</a:t>
            </a:r>
            <a:endParaRPr sz="1100"/>
          </a:p>
          <a:p>
            <a:pPr marL="0" lvl="0" indent="0" algn="l" rtl="0">
              <a:spcBef>
                <a:spcPts val="0"/>
              </a:spcBef>
              <a:spcAft>
                <a:spcPts val="0"/>
              </a:spcAft>
              <a:buNone/>
            </a:pPr>
            <a:endParaRPr sz="1100"/>
          </a:p>
        </p:txBody>
      </p:sp>
      <p:sp>
        <p:nvSpPr>
          <p:cNvPr id="118" name="Google Shape;118;p20"/>
          <p:cNvSpPr txBox="1"/>
          <p:nvPr/>
        </p:nvSpPr>
        <p:spPr>
          <a:xfrm>
            <a:off x="3742950" y="3593500"/>
            <a:ext cx="1855500" cy="94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u="sng">
                <a:solidFill>
                  <a:schemeClr val="hlink"/>
                </a:solidFill>
                <a:hlinkClick r:id="rId5"/>
              </a:rPr>
              <a:t>https://www.wired.com/2015/11/peter-garritano-where-the-internet-lives/</a:t>
            </a:r>
            <a:endParaRPr sz="1100"/>
          </a:p>
          <a:p>
            <a:pPr marL="0" lvl="0" indent="0" algn="l" rtl="0">
              <a:spcBef>
                <a:spcPts val="0"/>
              </a:spcBef>
              <a:spcAft>
                <a:spcPts val="0"/>
              </a:spcAft>
              <a:buNone/>
            </a:pPr>
            <a:endParaRPr/>
          </a:p>
        </p:txBody>
      </p:sp>
      <p:pic>
        <p:nvPicPr>
          <p:cNvPr id="119" name="Google Shape;119;p20" descr="https://www.wired.com/wp-content/uploads/2015/11/Garritano_HP_01.jpg"/>
          <p:cNvPicPr preferRelativeResize="0"/>
          <p:nvPr/>
        </p:nvPicPr>
        <p:blipFill>
          <a:blip r:embed="rId6">
            <a:alphaModFix/>
          </a:blip>
          <a:stretch>
            <a:fillRect/>
          </a:stretch>
        </p:blipFill>
        <p:spPr>
          <a:xfrm>
            <a:off x="513609" y="3337617"/>
            <a:ext cx="3190116" cy="3404599"/>
          </a:xfrm>
          <a:prstGeom prst="rect">
            <a:avLst/>
          </a:prstGeom>
          <a:noFill/>
          <a:ln>
            <a:noFill/>
          </a:ln>
        </p:spPr>
      </p:pic>
    </p:spTree>
    <p:extLst>
      <p:ext uri="{BB962C8B-B14F-4D97-AF65-F5344CB8AC3E}">
        <p14:creationId xmlns:p14="http://schemas.microsoft.com/office/powerpoint/2010/main" val="610699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1"/>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Connecting Continents</a:t>
            </a:r>
            <a:endParaRPr/>
          </a:p>
        </p:txBody>
      </p:sp>
      <p:sp>
        <p:nvSpPr>
          <p:cNvPr id="125" name="Google Shape;125;p21"/>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routinely use the Internet to connect to people from around the world</a:t>
            </a:r>
            <a:endParaRPr/>
          </a:p>
          <a:p>
            <a:pPr marL="0" lvl="0" indent="0" algn="l" rtl="0">
              <a:spcBef>
                <a:spcPts val="1600"/>
              </a:spcBef>
              <a:spcAft>
                <a:spcPts val="0"/>
              </a:spcAft>
              <a:buNone/>
            </a:pPr>
            <a:r>
              <a:rPr lang="en"/>
              <a:t>This means our data is being routed across oceans to other continents</a:t>
            </a: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r>
              <a:rPr lang="en"/>
              <a:t>Discussion: How does this work?</a:t>
            </a:r>
            <a:endParaRPr/>
          </a:p>
          <a:p>
            <a:pPr marL="0" lvl="0" indent="0" algn="l" rtl="0">
              <a:spcBef>
                <a:spcPts val="1600"/>
              </a:spcBef>
              <a:spcAft>
                <a:spcPts val="1600"/>
              </a:spcAft>
              <a:buNone/>
            </a:pPr>
            <a:endParaRPr/>
          </a:p>
        </p:txBody>
      </p:sp>
    </p:spTree>
    <p:extLst>
      <p:ext uri="{BB962C8B-B14F-4D97-AF65-F5344CB8AC3E}">
        <p14:creationId xmlns:p14="http://schemas.microsoft.com/office/powerpoint/2010/main" val="21601472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2634</Words>
  <Application>Microsoft Macintosh PowerPoint</Application>
  <PresentationFormat>On-screen Show (4:3)</PresentationFormat>
  <Paragraphs>419</Paragraphs>
  <Slides>56</Slides>
  <Notes>56</Notes>
  <HiddenSlides>0</HiddenSlides>
  <MMClips>0</MMClips>
  <ScaleCrop>false</ScaleCrop>
  <HeadingPairs>
    <vt:vector size="4" baseType="variant">
      <vt:variant>
        <vt:lpstr>Theme</vt:lpstr>
      </vt:variant>
      <vt:variant>
        <vt:i4>1</vt:i4>
      </vt:variant>
      <vt:variant>
        <vt:lpstr>Slide Titles</vt:lpstr>
      </vt:variant>
      <vt:variant>
        <vt:i4>56</vt:i4>
      </vt:variant>
    </vt:vector>
  </HeadingPairs>
  <TitlesOfParts>
    <vt:vector size="57" baseType="lpstr">
      <vt:lpstr>Office Theme</vt:lpstr>
      <vt:lpstr>The Physical Internet</vt:lpstr>
      <vt:lpstr>The Internet</vt:lpstr>
      <vt:lpstr>You (The End User)</vt:lpstr>
      <vt:lpstr>You</vt:lpstr>
      <vt:lpstr>ISP Networks</vt:lpstr>
      <vt:lpstr>Tier 1 Networks</vt:lpstr>
      <vt:lpstr>Tier 1 Networks</vt:lpstr>
      <vt:lpstr>Internet Exchanges (IX)</vt:lpstr>
      <vt:lpstr>Connecting Continents</vt:lpstr>
      <vt:lpstr>PowerPoint Presentation</vt:lpstr>
      <vt:lpstr>PowerPoint Presentation</vt:lpstr>
      <vt:lpstr>First Submarine Cable</vt:lpstr>
      <vt:lpstr>PowerPoint Presentation</vt:lpstr>
      <vt:lpstr>Content Delivery Network (CDN)</vt:lpstr>
      <vt:lpstr>CDN - Power and Storage</vt:lpstr>
      <vt:lpstr>PowerPoint Presentation</vt:lpstr>
      <vt:lpstr>PowerPoint Presentation</vt:lpstr>
      <vt:lpstr>CDN - Bandwidth</vt:lpstr>
      <vt:lpstr>PowerPoint Presentation</vt:lpstr>
      <vt:lpstr>TopHat</vt:lpstr>
      <vt:lpstr>Net Neutrality </vt:lpstr>
      <vt:lpstr>Net Neutrality </vt:lpstr>
      <vt:lpstr>Discussion</vt:lpstr>
      <vt:lpstr>Spread Networks</vt:lpstr>
      <vt:lpstr>Spread Networks</vt:lpstr>
      <vt:lpstr>Spread Networks</vt:lpstr>
      <vt:lpstr>Internet Protocol</vt:lpstr>
      <vt:lpstr>Internet Protocol (IP)</vt:lpstr>
      <vt:lpstr>Internet Protocol</vt:lpstr>
      <vt:lpstr>IP</vt:lpstr>
      <vt:lpstr>IP</vt:lpstr>
      <vt:lpstr>PowerPoint Presentation</vt:lpstr>
      <vt:lpstr>Domain Name Service (DNS)</vt:lpstr>
      <vt:lpstr>Routing Through the Internet</vt:lpstr>
      <vt:lpstr>Transmission Control Protocol (TCP)</vt:lpstr>
      <vt:lpstr>TCP: Making a Connection</vt:lpstr>
      <vt:lpstr>TCP: Transmitting Data</vt:lpstr>
      <vt:lpstr>Live Demos</vt:lpstr>
      <vt:lpstr>A Thought on Security and Privacy</vt:lpstr>
      <vt:lpstr>A Thought on Security and Privacy (VPN) </vt:lpstr>
      <vt:lpstr>Course Evaluations</vt:lpstr>
      <vt:lpstr>Please Give Us Your Feedback</vt:lpstr>
      <vt:lpstr>HTTP</vt:lpstr>
      <vt:lpstr>How did we get here?</vt:lpstr>
      <vt:lpstr>Network Stack</vt:lpstr>
      <vt:lpstr>HyperText Transfer Protocol (HTTP)</vt:lpstr>
      <vt:lpstr>HTTP: Client - Server</vt:lpstr>
      <vt:lpstr>HTTP</vt:lpstr>
      <vt:lpstr>Response codes</vt:lpstr>
      <vt:lpstr>URL</vt:lpstr>
      <vt:lpstr>HTTP Requests</vt:lpstr>
      <vt:lpstr>Security</vt:lpstr>
      <vt:lpstr>Security</vt:lpstr>
      <vt:lpstr>Security and privacy</vt:lpstr>
      <vt:lpstr>HTTPS</vt:lpstr>
      <vt:lpstr>Who to Trust</vt:lpstr>
    </vt:vector>
  </TitlesOfParts>
  <Company>University at Buffalo</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Physical Internet</dc:title>
  <dc:creator>Jesse Hartloff</dc:creator>
  <cp:lastModifiedBy>Jesse Hartloff</cp:lastModifiedBy>
  <cp:revision>1</cp:revision>
  <dcterms:created xsi:type="dcterms:W3CDTF">2019-07-09T02:22:35Z</dcterms:created>
  <dcterms:modified xsi:type="dcterms:W3CDTF">2019-07-09T02:24:27Z</dcterms:modified>
</cp:coreProperties>
</file>

<file path=docProps/thumbnail.jpeg>
</file>